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7"/>
  </p:notesMasterIdLst>
  <p:handoutMasterIdLst>
    <p:handoutMasterId r:id="rId108"/>
  </p:handoutMasterIdLst>
  <p:sldIdLst>
    <p:sldId id="507" r:id="rId2"/>
    <p:sldId id="656" r:id="rId3"/>
    <p:sldId id="657" r:id="rId4"/>
    <p:sldId id="815" r:id="rId5"/>
    <p:sldId id="659" r:id="rId6"/>
    <p:sldId id="776" r:id="rId7"/>
    <p:sldId id="777" r:id="rId8"/>
    <p:sldId id="835" r:id="rId9"/>
    <p:sldId id="837" r:id="rId10"/>
    <p:sldId id="836" r:id="rId11"/>
    <p:sldId id="848" r:id="rId12"/>
    <p:sldId id="768" r:id="rId13"/>
    <p:sldId id="781" r:id="rId14"/>
    <p:sldId id="782" r:id="rId15"/>
    <p:sldId id="853" r:id="rId16"/>
    <p:sldId id="854" r:id="rId17"/>
    <p:sldId id="858" r:id="rId18"/>
    <p:sldId id="860" r:id="rId19"/>
    <p:sldId id="788" r:id="rId20"/>
    <p:sldId id="850" r:id="rId21"/>
    <p:sldId id="851" r:id="rId22"/>
    <p:sldId id="852" r:id="rId23"/>
    <p:sldId id="849" r:id="rId24"/>
    <p:sldId id="867" r:id="rId25"/>
    <p:sldId id="857" r:id="rId26"/>
    <p:sldId id="856" r:id="rId27"/>
    <p:sldId id="794" r:id="rId28"/>
    <p:sldId id="863" r:id="rId29"/>
    <p:sldId id="864" r:id="rId30"/>
    <p:sldId id="769" r:id="rId31"/>
    <p:sldId id="865" r:id="rId32"/>
    <p:sldId id="826" r:id="rId33"/>
    <p:sldId id="827" r:id="rId34"/>
    <p:sldId id="802" r:id="rId35"/>
    <p:sldId id="803" r:id="rId36"/>
    <p:sldId id="829" r:id="rId37"/>
    <p:sldId id="843" r:id="rId38"/>
    <p:sldId id="844" r:id="rId39"/>
    <p:sldId id="804" r:id="rId40"/>
    <p:sldId id="805" r:id="rId41"/>
    <p:sldId id="770" r:id="rId42"/>
    <p:sldId id="807" r:id="rId43"/>
    <p:sldId id="808" r:id="rId44"/>
    <p:sldId id="816" r:id="rId45"/>
    <p:sldId id="809" r:id="rId46"/>
    <p:sldId id="810" r:id="rId47"/>
    <p:sldId id="811" r:id="rId48"/>
    <p:sldId id="812" r:id="rId49"/>
    <p:sldId id="813" r:id="rId50"/>
    <p:sldId id="814" r:id="rId51"/>
    <p:sldId id="771" r:id="rId52"/>
    <p:sldId id="706" r:id="rId53"/>
    <p:sldId id="723" r:id="rId54"/>
    <p:sldId id="708" r:id="rId55"/>
    <p:sldId id="721" r:id="rId56"/>
    <p:sldId id="718" r:id="rId57"/>
    <p:sldId id="719" r:id="rId58"/>
    <p:sldId id="724" r:id="rId59"/>
    <p:sldId id="716" r:id="rId60"/>
    <p:sldId id="763" r:id="rId61"/>
    <p:sldId id="764" r:id="rId62"/>
    <p:sldId id="751" r:id="rId63"/>
    <p:sldId id="729" r:id="rId64"/>
    <p:sldId id="766" r:id="rId65"/>
    <p:sldId id="730" r:id="rId66"/>
    <p:sldId id="731" r:id="rId67"/>
    <p:sldId id="733" r:id="rId68"/>
    <p:sldId id="734" r:id="rId69"/>
    <p:sldId id="743" r:id="rId70"/>
    <p:sldId id="732" r:id="rId71"/>
    <p:sldId id="748" r:id="rId72"/>
    <p:sldId id="746" r:id="rId73"/>
    <p:sldId id="747" r:id="rId74"/>
    <p:sldId id="739" r:id="rId75"/>
    <p:sldId id="742" r:id="rId76"/>
    <p:sldId id="740" r:id="rId77"/>
    <p:sldId id="744" r:id="rId78"/>
    <p:sldId id="745" r:id="rId79"/>
    <p:sldId id="749" r:id="rId80"/>
    <p:sldId id="735" r:id="rId81"/>
    <p:sldId id="736" r:id="rId82"/>
    <p:sldId id="756" r:id="rId83"/>
    <p:sldId id="750" r:id="rId84"/>
    <p:sldId id="757" r:id="rId85"/>
    <p:sldId id="758" r:id="rId86"/>
    <p:sldId id="755" r:id="rId87"/>
    <p:sldId id="759" r:id="rId88"/>
    <p:sldId id="760" r:id="rId89"/>
    <p:sldId id="767" r:id="rId90"/>
    <p:sldId id="830" r:id="rId91"/>
    <p:sldId id="866" r:id="rId92"/>
    <p:sldId id="831" r:id="rId93"/>
    <p:sldId id="832" r:id="rId94"/>
    <p:sldId id="834" r:id="rId95"/>
    <p:sldId id="817" r:id="rId96"/>
    <p:sldId id="818" r:id="rId97"/>
    <p:sldId id="819" r:id="rId98"/>
    <p:sldId id="820" r:id="rId99"/>
    <p:sldId id="821" r:id="rId100"/>
    <p:sldId id="773" r:id="rId101"/>
    <p:sldId id="847" r:id="rId102"/>
    <p:sldId id="824" r:id="rId103"/>
    <p:sldId id="823" r:id="rId104"/>
    <p:sldId id="862" r:id="rId105"/>
    <p:sldId id="775" r:id="rId10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CC00"/>
    <a:srgbClr val="FFF2CC"/>
    <a:srgbClr val="1E4B87"/>
    <a:srgbClr val="C0504D"/>
    <a:srgbClr val="FF8200"/>
    <a:srgbClr val="BF5700"/>
    <a:srgbClr val="1D1A36"/>
    <a:srgbClr val="262626"/>
    <a:srgbClr val="1B30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006" autoAdjust="0"/>
    <p:restoredTop sz="96412" autoAdjust="0"/>
  </p:normalViewPr>
  <p:slideViewPr>
    <p:cSldViewPr>
      <p:cViewPr varScale="1">
        <p:scale>
          <a:sx n="31" d="100"/>
          <a:sy n="31" d="100"/>
        </p:scale>
        <p:origin x="176" y="225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7/30/18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7/30/18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260843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7/30/18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9"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9.tiff"/><Relationship Id="rId3" Type="http://schemas.openxmlformats.org/officeDocument/2006/relationships/image" Target="../media/image29.tiff"/><Relationship Id="rId7" Type="http://schemas.openxmlformats.org/officeDocument/2006/relationships/image" Target="../media/image33.tiff"/><Relationship Id="rId12" Type="http://schemas.openxmlformats.org/officeDocument/2006/relationships/image" Target="../media/image38.tiff"/><Relationship Id="rId17" Type="http://schemas.openxmlformats.org/officeDocument/2006/relationships/image" Target="../media/image43.jpeg"/><Relationship Id="rId2" Type="http://schemas.openxmlformats.org/officeDocument/2006/relationships/image" Target="../media/image28.png"/><Relationship Id="rId16"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5" Type="http://schemas.openxmlformats.org/officeDocument/2006/relationships/image" Target="../media/image41.jpeg"/><Relationship Id="rId10" Type="http://schemas.openxmlformats.org/officeDocument/2006/relationships/image" Target="../media/image36.png"/><Relationship Id="rId4" Type="http://schemas.openxmlformats.org/officeDocument/2006/relationships/image" Target="../media/image30.tiff"/><Relationship Id="rId9" Type="http://schemas.openxmlformats.org/officeDocument/2006/relationships/image" Target="../media/image35.tiff"/><Relationship Id="rId1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The Zen of Cybersecurity</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1.1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pic>
        <p:nvPicPr>
          <p:cNvPr id="6" name="Picture 5">
            <a:extLst>
              <a:ext uri="{FF2B5EF4-FFF2-40B4-BE49-F238E27FC236}">
                <a16:creationId xmlns:a16="http://schemas.microsoft.com/office/drawing/2014/main" id="{07B31720-EC4B-CC42-838E-F71576A37C05}"/>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4: Significant Investment by Bad Actors</a:t>
            </a:r>
          </a:p>
        </p:txBody>
      </p:sp>
      <p:sp>
        <p:nvSpPr>
          <p:cNvPr id="3" name="TextBox 2">
            <a:extLst>
              <a:ext uri="{FF2B5EF4-FFF2-40B4-BE49-F238E27FC236}">
                <a16:creationId xmlns:a16="http://schemas.microsoft.com/office/drawing/2014/main" id="{AE213FBD-6269-4BF2-8299-02BD2AFC61E0}"/>
              </a:ext>
            </a:extLst>
          </p:cNvPr>
          <p:cNvSpPr txBox="1"/>
          <p:nvPr/>
        </p:nvSpPr>
        <p:spPr>
          <a:xfrm>
            <a:off x="247575" y="5029200"/>
            <a:ext cx="8725050" cy="1200329"/>
          </a:xfrm>
          <a:prstGeom prst="rect">
            <a:avLst/>
          </a:prstGeom>
          <a:noFill/>
        </p:spPr>
        <p:txBody>
          <a:bodyPr wrap="square" rtlCol="0">
            <a:spAutoFit/>
          </a:bodyPr>
          <a:lstStyle/>
          <a:p>
            <a:pPr algn="ctr"/>
            <a:r>
              <a:rPr lang="en-US" sz="2400" dirty="0"/>
              <a:t>Where once the field of cybercrime was populated by individual “lone hackers”; today it’s become a focal point for organized crime, nation states, and private enterprises.</a:t>
            </a:r>
          </a:p>
        </p:txBody>
      </p:sp>
      <p:pic>
        <p:nvPicPr>
          <p:cNvPr id="5" name="Picture 4">
            <a:extLst>
              <a:ext uri="{FF2B5EF4-FFF2-40B4-BE49-F238E27FC236}">
                <a16:creationId xmlns:a16="http://schemas.microsoft.com/office/drawing/2014/main" id="{9BF8FFC4-0033-4841-962D-DF47D061337F}"/>
              </a:ext>
            </a:extLst>
          </p:cNvPr>
          <p:cNvPicPr>
            <a:picLocks noChangeAspect="1"/>
          </p:cNvPicPr>
          <p:nvPr/>
        </p:nvPicPr>
        <p:blipFill rotWithShape="1">
          <a:blip r:embed="rId2"/>
          <a:srcRect b="29730"/>
          <a:stretch/>
        </p:blipFill>
        <p:spPr>
          <a:xfrm>
            <a:off x="90487" y="762000"/>
            <a:ext cx="8963025" cy="3962400"/>
          </a:xfrm>
          <a:prstGeom prst="rect">
            <a:avLst/>
          </a:prstGeom>
          <a:ln>
            <a:solidFill>
              <a:schemeClr val="tx1"/>
            </a:solidFill>
          </a:ln>
        </p:spPr>
      </p:pic>
    </p:spTree>
    <p:extLst>
      <p:ext uri="{BB962C8B-B14F-4D97-AF65-F5344CB8AC3E}">
        <p14:creationId xmlns:p14="http://schemas.microsoft.com/office/powerpoint/2010/main" val="4221243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fontScale="90000"/>
          </a:bodyPr>
          <a:lstStyle/>
          <a:p>
            <a:r>
              <a:rPr lang="en-US" dirty="0"/>
              <a:t>Cybersecurity Framework</a:t>
            </a:r>
          </a:p>
        </p:txBody>
      </p:sp>
    </p:spTree>
    <p:extLst>
      <p:ext uri="{BB962C8B-B14F-4D97-AF65-F5344CB8AC3E}">
        <p14:creationId xmlns:p14="http://schemas.microsoft.com/office/powerpoint/2010/main" val="277833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a:xfrm>
            <a:off x="304799" y="0"/>
            <a:ext cx="8558213" cy="653854"/>
          </a:xfrm>
        </p:spPr>
        <p:txBody>
          <a:bodyPr/>
          <a:lstStyle/>
          <a:p>
            <a:r>
              <a:rPr lang="en-US" dirty="0"/>
              <a:t>Our Cybersecurity Framework from Today</a:t>
            </a:r>
          </a:p>
        </p:txBody>
      </p:sp>
      <p:sp>
        <p:nvSpPr>
          <p:cNvPr id="8" name="TextBox 7">
            <a:extLst>
              <a:ext uri="{FF2B5EF4-FFF2-40B4-BE49-F238E27FC236}">
                <a16:creationId xmlns:a16="http://schemas.microsoft.com/office/drawing/2014/main" id="{47C01A49-3DD6-4B34-8979-D139AE5CC14D}"/>
              </a:ext>
            </a:extLst>
          </p:cNvPr>
          <p:cNvSpPr txBox="1"/>
          <p:nvPr/>
        </p:nvSpPr>
        <p:spPr>
          <a:xfrm>
            <a:off x="247575" y="4495800"/>
            <a:ext cx="8725050" cy="1569660"/>
          </a:xfrm>
          <a:prstGeom prst="rect">
            <a:avLst/>
          </a:prstGeom>
          <a:noFill/>
        </p:spPr>
        <p:txBody>
          <a:bodyPr wrap="square" rtlCol="0">
            <a:spAutoFit/>
          </a:bodyPr>
          <a:lstStyle/>
          <a:p>
            <a:pPr algn="ctr"/>
            <a:r>
              <a:rPr lang="en-US" sz="3200" dirty="0"/>
              <a:t>Even in our simple exercise, we begin to see an emerging framework for addressing cybersecurity threats </a:t>
            </a:r>
          </a:p>
        </p:txBody>
      </p:sp>
      <p:sp>
        <p:nvSpPr>
          <p:cNvPr id="4" name="Rectangle: Rounded Corners 3">
            <a:extLst>
              <a:ext uri="{FF2B5EF4-FFF2-40B4-BE49-F238E27FC236}">
                <a16:creationId xmlns:a16="http://schemas.microsoft.com/office/drawing/2014/main" id="{4E5B3442-D050-4A44-956A-584664F571E5}"/>
              </a:ext>
            </a:extLst>
          </p:cNvPr>
          <p:cNvSpPr/>
          <p:nvPr/>
        </p:nvSpPr>
        <p:spPr>
          <a:xfrm>
            <a:off x="324836" y="1357790"/>
            <a:ext cx="2422304" cy="27432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Identify Targets</a:t>
            </a:r>
          </a:p>
        </p:txBody>
      </p:sp>
      <p:sp>
        <p:nvSpPr>
          <p:cNvPr id="28" name="Rectangle: Rounded Corners 27">
            <a:extLst>
              <a:ext uri="{FF2B5EF4-FFF2-40B4-BE49-F238E27FC236}">
                <a16:creationId xmlns:a16="http://schemas.microsoft.com/office/drawing/2014/main" id="{6A31FB10-996C-492F-B9FE-EF88DED60E8A}"/>
              </a:ext>
            </a:extLst>
          </p:cNvPr>
          <p:cNvSpPr/>
          <p:nvPr/>
        </p:nvSpPr>
        <p:spPr>
          <a:xfrm>
            <a:off x="3332766" y="1357790"/>
            <a:ext cx="2422304" cy="2743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Determine Attacks</a:t>
            </a:r>
          </a:p>
        </p:txBody>
      </p:sp>
      <p:sp>
        <p:nvSpPr>
          <p:cNvPr id="30" name="Rectangle: Rounded Corners 29">
            <a:extLst>
              <a:ext uri="{FF2B5EF4-FFF2-40B4-BE49-F238E27FC236}">
                <a16:creationId xmlns:a16="http://schemas.microsoft.com/office/drawing/2014/main" id="{C899C4A7-2226-4086-B598-121694332071}"/>
              </a:ext>
            </a:extLst>
          </p:cNvPr>
          <p:cNvSpPr/>
          <p:nvPr/>
        </p:nvSpPr>
        <p:spPr>
          <a:xfrm>
            <a:off x="6340696" y="1357790"/>
            <a:ext cx="2422304" cy="2743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Mitigate Risks</a:t>
            </a:r>
          </a:p>
        </p:txBody>
      </p:sp>
      <p:sp>
        <p:nvSpPr>
          <p:cNvPr id="27" name="Arrow: Right 26">
            <a:extLst>
              <a:ext uri="{FF2B5EF4-FFF2-40B4-BE49-F238E27FC236}">
                <a16:creationId xmlns:a16="http://schemas.microsoft.com/office/drawing/2014/main" id="{B223AA72-7D4D-43C0-BB29-F26A86FF9376}"/>
              </a:ext>
            </a:extLst>
          </p:cNvPr>
          <p:cNvSpPr/>
          <p:nvPr/>
        </p:nvSpPr>
        <p:spPr>
          <a:xfrm>
            <a:off x="2514600" y="2252410"/>
            <a:ext cx="1005586"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7D502987-E14A-4668-B471-267B0E6AE3FD}"/>
              </a:ext>
            </a:extLst>
          </p:cNvPr>
          <p:cNvSpPr/>
          <p:nvPr/>
        </p:nvSpPr>
        <p:spPr>
          <a:xfrm>
            <a:off x="5638800" y="2272190"/>
            <a:ext cx="1005586"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685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NIST Cybersecurity Framework</a:t>
            </a:r>
          </a:p>
        </p:txBody>
      </p:sp>
      <p:pic>
        <p:nvPicPr>
          <p:cNvPr id="2050" name="Picture 2" descr="Image result for nist cybersecurity framework">
            <a:extLst>
              <a:ext uri="{FF2B5EF4-FFF2-40B4-BE49-F238E27FC236}">
                <a16:creationId xmlns:a16="http://schemas.microsoft.com/office/drawing/2014/main" id="{1B95BF8A-EDD3-417A-8264-CEFC47914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676400"/>
            <a:ext cx="8582025"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79E2D8-3944-4D52-864A-4CB6200ED6D2}"/>
              </a:ext>
            </a:extLst>
          </p:cNvPr>
          <p:cNvSpPr txBox="1"/>
          <p:nvPr/>
        </p:nvSpPr>
        <p:spPr>
          <a:xfrm>
            <a:off x="247575" y="3886200"/>
            <a:ext cx="8725050" cy="1569660"/>
          </a:xfrm>
          <a:prstGeom prst="rect">
            <a:avLst/>
          </a:prstGeom>
          <a:noFill/>
        </p:spPr>
        <p:txBody>
          <a:bodyPr wrap="square" rtlCol="0">
            <a:spAutoFit/>
          </a:bodyPr>
          <a:lstStyle/>
          <a:p>
            <a:pPr algn="ctr"/>
            <a:r>
              <a:rPr lang="en-US" sz="3200" dirty="0"/>
              <a:t>As we progress through the class, we’ll begin to understand larger frameworks for addressing cybersecurity threats. </a:t>
            </a:r>
          </a:p>
        </p:txBody>
      </p:sp>
    </p:spTree>
    <p:extLst>
      <p:ext uri="{BB962C8B-B14F-4D97-AF65-F5344CB8AC3E}">
        <p14:creationId xmlns:p14="http://schemas.microsoft.com/office/powerpoint/2010/main" val="1689679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Next Class</a:t>
            </a:r>
          </a:p>
        </p:txBody>
      </p:sp>
    </p:spTree>
    <p:extLst>
      <p:ext uri="{BB962C8B-B14F-4D97-AF65-F5344CB8AC3E}">
        <p14:creationId xmlns:p14="http://schemas.microsoft.com/office/powerpoint/2010/main" val="977296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01EC3BA-6E82-4899-BA5A-50777658BEC3">
            <a:hlinkClick r:id="" action="ppaction://media"/>
            <a:extLst>
              <a:ext uri="{FF2B5EF4-FFF2-40B4-BE49-F238E27FC236}">
                <a16:creationId xmlns:a16="http://schemas.microsoft.com/office/drawing/2014/main" id="{5E7C0115-DE6B-4E5A-B5D1-DDF06841D6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275263"/>
          </a:xfrm>
          <a:prstGeom prst="rect">
            <a:avLst/>
          </a:prstGeom>
        </p:spPr>
      </p:pic>
      <p:sp>
        <p:nvSpPr>
          <p:cNvPr id="3" name="TextBox 2">
            <a:extLst>
              <a:ext uri="{FF2B5EF4-FFF2-40B4-BE49-F238E27FC236}">
                <a16:creationId xmlns:a16="http://schemas.microsoft.com/office/drawing/2014/main" id="{80D7C1C6-24D6-490D-A208-55FA763649CD}"/>
              </a:ext>
            </a:extLst>
          </p:cNvPr>
          <p:cNvSpPr txBox="1"/>
          <p:nvPr/>
        </p:nvSpPr>
        <p:spPr>
          <a:xfrm>
            <a:off x="247575" y="5410200"/>
            <a:ext cx="8725050" cy="830997"/>
          </a:xfrm>
          <a:prstGeom prst="rect">
            <a:avLst/>
          </a:prstGeom>
          <a:noFill/>
        </p:spPr>
        <p:txBody>
          <a:bodyPr wrap="square" rtlCol="0">
            <a:spAutoFit/>
          </a:bodyPr>
          <a:lstStyle/>
          <a:p>
            <a:pPr algn="ctr"/>
            <a:r>
              <a:rPr lang="en-US" sz="2400" dirty="0"/>
              <a:t>Next class, we’ll dive deeper into today’s threat landscape and talk </a:t>
            </a:r>
            <a:r>
              <a:rPr lang="en-US" sz="2400"/>
              <a:t>about the </a:t>
            </a:r>
            <a:r>
              <a:rPr lang="en-US" sz="2400" dirty="0"/>
              <a:t>modern day risks we’ll be tasked to handle. </a:t>
            </a:r>
          </a:p>
        </p:txBody>
      </p:sp>
    </p:spTree>
    <p:extLst>
      <p:ext uri="{BB962C8B-B14F-4D97-AF65-F5344CB8AC3E}">
        <p14:creationId xmlns:p14="http://schemas.microsoft.com/office/powerpoint/2010/main" val="234378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Questions / Discussion</a:t>
            </a:r>
          </a:p>
        </p:txBody>
      </p:sp>
    </p:spTree>
    <p:extLst>
      <p:ext uri="{BB962C8B-B14F-4D97-AF65-F5344CB8AC3E}">
        <p14:creationId xmlns:p14="http://schemas.microsoft.com/office/powerpoint/2010/main" val="142620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5: Dire Shortage of Skilled Professionals</a:t>
            </a:r>
          </a:p>
        </p:txBody>
      </p:sp>
      <p:sp>
        <p:nvSpPr>
          <p:cNvPr id="3" name="TextBox 2">
            <a:extLst>
              <a:ext uri="{FF2B5EF4-FFF2-40B4-BE49-F238E27FC236}">
                <a16:creationId xmlns:a16="http://schemas.microsoft.com/office/drawing/2014/main" id="{2DE27F75-9D21-4506-9C06-64463B2B6FF2}"/>
              </a:ext>
            </a:extLst>
          </p:cNvPr>
          <p:cNvSpPr txBox="1"/>
          <p:nvPr/>
        </p:nvSpPr>
        <p:spPr>
          <a:xfrm>
            <a:off x="247575" y="5410200"/>
            <a:ext cx="8725050" cy="830997"/>
          </a:xfrm>
          <a:prstGeom prst="rect">
            <a:avLst/>
          </a:prstGeom>
          <a:noFill/>
        </p:spPr>
        <p:txBody>
          <a:bodyPr wrap="square" rtlCol="0">
            <a:spAutoFit/>
          </a:bodyPr>
          <a:lstStyle/>
          <a:p>
            <a:pPr algn="ctr"/>
            <a:r>
              <a:rPr lang="en-US" sz="2400" dirty="0"/>
              <a:t>According to studies by (ISC)</a:t>
            </a:r>
            <a:r>
              <a:rPr lang="en-US" sz="2400" baseline="30000" dirty="0"/>
              <a:t>2</a:t>
            </a:r>
            <a:r>
              <a:rPr lang="en-US" sz="2400" dirty="0"/>
              <a:t>, there will be over 1.5 million unfilled cybersecurity positions by 2020. </a:t>
            </a:r>
          </a:p>
        </p:txBody>
      </p:sp>
      <p:pic>
        <p:nvPicPr>
          <p:cNvPr id="4098" name="Picture 2" descr="Image result for shortage of cybersecurity professionals">
            <a:extLst>
              <a:ext uri="{FF2B5EF4-FFF2-40B4-BE49-F238E27FC236}">
                <a16:creationId xmlns:a16="http://schemas.microsoft.com/office/drawing/2014/main" id="{E789C776-8CC0-4E7A-B42D-505EDBAB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027"/>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75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Defining Cybersecurity</a:t>
            </a:r>
          </a:p>
        </p:txBody>
      </p:sp>
    </p:spTree>
    <p:extLst>
      <p:ext uri="{BB962C8B-B14F-4D97-AF65-F5344CB8AC3E}">
        <p14:creationId xmlns:p14="http://schemas.microsoft.com/office/powerpoint/2010/main" val="2903597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321004"/>
            <a:ext cx="8344050" cy="2215991"/>
          </a:xfrm>
          <a:prstGeom prst="rect">
            <a:avLst/>
          </a:prstGeom>
          <a:noFill/>
        </p:spPr>
        <p:txBody>
          <a:bodyPr wrap="square" rtlCol="0">
            <a:spAutoFit/>
          </a:bodyPr>
          <a:lstStyle/>
          <a:p>
            <a:pPr algn="ctr"/>
            <a:r>
              <a:rPr lang="en-US" sz="4600" dirty="0"/>
              <a:t>What is the first thing you think of when you hear the term: </a:t>
            </a:r>
            <a:r>
              <a:rPr lang="en-US" sz="4600" b="1" dirty="0"/>
              <a:t>“cybersecurity?”</a:t>
            </a:r>
            <a:endParaRPr lang="en-US" sz="4600" dirty="0"/>
          </a:p>
        </p:txBody>
      </p:sp>
    </p:spTree>
    <p:extLst>
      <p:ext uri="{BB962C8B-B14F-4D97-AF65-F5344CB8AC3E}">
        <p14:creationId xmlns:p14="http://schemas.microsoft.com/office/powerpoint/2010/main" val="405000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Everyone’s First Thought</a:t>
            </a:r>
          </a:p>
        </p:txBody>
      </p:sp>
      <p:sp>
        <p:nvSpPr>
          <p:cNvPr id="3" name="TextBox 2">
            <a:extLst>
              <a:ext uri="{FF2B5EF4-FFF2-40B4-BE49-F238E27FC236}">
                <a16:creationId xmlns:a16="http://schemas.microsoft.com/office/drawing/2014/main" id="{3E450B34-CA75-4D07-893E-A3C102B71451}"/>
              </a:ext>
            </a:extLst>
          </p:cNvPr>
          <p:cNvSpPr txBox="1"/>
          <p:nvPr/>
        </p:nvSpPr>
        <p:spPr>
          <a:xfrm>
            <a:off x="342750" y="5715000"/>
            <a:ext cx="8344050" cy="584775"/>
          </a:xfrm>
          <a:prstGeom prst="rect">
            <a:avLst/>
          </a:prstGeom>
          <a:noFill/>
        </p:spPr>
        <p:txBody>
          <a:bodyPr wrap="square" rtlCol="0">
            <a:spAutoFit/>
          </a:bodyPr>
          <a:lstStyle/>
          <a:p>
            <a:pPr algn="ctr"/>
            <a:r>
              <a:rPr lang="en-US" sz="3200" b="1" dirty="0"/>
              <a:t>“Hackers”</a:t>
            </a:r>
          </a:p>
        </p:txBody>
      </p:sp>
      <p:pic>
        <p:nvPicPr>
          <p:cNvPr id="5" name="Picture 4" descr="A person standing in front of a window&#10;&#10;Description generated with high confidence">
            <a:extLst>
              <a:ext uri="{FF2B5EF4-FFF2-40B4-BE49-F238E27FC236}">
                <a16:creationId xmlns:a16="http://schemas.microsoft.com/office/drawing/2014/main" id="{AE7E3F27-71F5-4098-AB9A-B9806C1EBD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62" b="7878"/>
          <a:stretch/>
        </p:blipFill>
        <p:spPr>
          <a:xfrm>
            <a:off x="0" y="1128281"/>
            <a:ext cx="9144000" cy="4586719"/>
          </a:xfrm>
          <a:prstGeom prst="rect">
            <a:avLst/>
          </a:prstGeom>
        </p:spPr>
      </p:pic>
      <p:sp>
        <p:nvSpPr>
          <p:cNvPr id="6" name="TextBox 5">
            <a:extLst>
              <a:ext uri="{FF2B5EF4-FFF2-40B4-BE49-F238E27FC236}">
                <a16:creationId xmlns:a16="http://schemas.microsoft.com/office/drawing/2014/main" id="{1F200A5A-259E-483E-916D-8362F9F68095}"/>
              </a:ext>
            </a:extLst>
          </p:cNvPr>
          <p:cNvSpPr txBox="1"/>
          <p:nvPr/>
        </p:nvSpPr>
        <p:spPr>
          <a:xfrm>
            <a:off x="2565400" y="742890"/>
            <a:ext cx="6553200" cy="400110"/>
          </a:xfrm>
          <a:prstGeom prst="rect">
            <a:avLst/>
          </a:prstGeom>
          <a:noFill/>
        </p:spPr>
        <p:txBody>
          <a:bodyPr wrap="square" rtlCol="0">
            <a:spAutoFit/>
          </a:bodyPr>
          <a:lstStyle/>
          <a:p>
            <a:pPr algn="r"/>
            <a:r>
              <a:rPr lang="en-US" sz="2000" b="1" i="1" dirty="0">
                <a:solidFill>
                  <a:srgbClr val="FF0000"/>
                </a:solidFill>
                <a:latin typeface="Courier New" panose="02070309020205020404" pitchFamily="49" charset="0"/>
                <a:cs typeface="Courier New" panose="02070309020205020404" pitchFamily="49" charset="0"/>
              </a:rPr>
              <a:t>Don’t mind me. I’m just checking email.</a:t>
            </a:r>
          </a:p>
        </p:txBody>
      </p:sp>
      <p:cxnSp>
        <p:nvCxnSpPr>
          <p:cNvPr id="8" name="Straight Connector 7">
            <a:extLst>
              <a:ext uri="{FF2B5EF4-FFF2-40B4-BE49-F238E27FC236}">
                <a16:creationId xmlns:a16="http://schemas.microsoft.com/office/drawing/2014/main" id="{422AF6B4-C7EB-4F7A-BD45-9F75A8DB926C}"/>
              </a:ext>
            </a:extLst>
          </p:cNvPr>
          <p:cNvCxnSpPr>
            <a:cxnSpLocks/>
            <a:stCxn id="5" idx="0"/>
          </p:cNvCxnSpPr>
          <p:nvPr/>
        </p:nvCxnSpPr>
        <p:spPr>
          <a:xfrm flipH="1">
            <a:off x="3746500" y="1128281"/>
            <a:ext cx="825500" cy="63913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198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Everyone’s Second Thought</a:t>
            </a:r>
          </a:p>
        </p:txBody>
      </p:sp>
      <p:sp>
        <p:nvSpPr>
          <p:cNvPr id="3" name="TextBox 2">
            <a:extLst>
              <a:ext uri="{FF2B5EF4-FFF2-40B4-BE49-F238E27FC236}">
                <a16:creationId xmlns:a16="http://schemas.microsoft.com/office/drawing/2014/main" id="{3E450B34-CA75-4D07-893E-A3C102B71451}"/>
              </a:ext>
            </a:extLst>
          </p:cNvPr>
          <p:cNvSpPr txBox="1"/>
          <p:nvPr/>
        </p:nvSpPr>
        <p:spPr>
          <a:xfrm>
            <a:off x="342750" y="5715000"/>
            <a:ext cx="8344050" cy="584775"/>
          </a:xfrm>
          <a:prstGeom prst="rect">
            <a:avLst/>
          </a:prstGeom>
          <a:noFill/>
        </p:spPr>
        <p:txBody>
          <a:bodyPr wrap="square" rtlCol="0">
            <a:spAutoFit/>
          </a:bodyPr>
          <a:lstStyle/>
          <a:p>
            <a:pPr algn="ctr"/>
            <a:r>
              <a:rPr lang="en-US" sz="3200" b="1" dirty="0"/>
              <a:t>“Complex Code”</a:t>
            </a:r>
          </a:p>
        </p:txBody>
      </p:sp>
      <p:pic>
        <p:nvPicPr>
          <p:cNvPr id="5" name="Picture 4" descr="A screen shot of a computer&#10;&#10;Description generated with very high confidence">
            <a:extLst>
              <a:ext uri="{FF2B5EF4-FFF2-40B4-BE49-F238E27FC236}">
                <a16:creationId xmlns:a16="http://schemas.microsoft.com/office/drawing/2014/main" id="{53E37463-AAA2-4535-A3D4-C3CE82D896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833"/>
          <a:stretch/>
        </p:blipFill>
        <p:spPr>
          <a:xfrm>
            <a:off x="0" y="736600"/>
            <a:ext cx="9144000" cy="4826000"/>
          </a:xfrm>
          <a:prstGeom prst="rect">
            <a:avLst/>
          </a:prstGeom>
        </p:spPr>
      </p:pic>
      <p:sp>
        <p:nvSpPr>
          <p:cNvPr id="6" name="TextBox 5">
            <a:extLst>
              <a:ext uri="{FF2B5EF4-FFF2-40B4-BE49-F238E27FC236}">
                <a16:creationId xmlns:a16="http://schemas.microsoft.com/office/drawing/2014/main" id="{D584CB0A-5435-4752-965C-0FB60536CC02}"/>
              </a:ext>
            </a:extLst>
          </p:cNvPr>
          <p:cNvSpPr txBox="1"/>
          <p:nvPr/>
        </p:nvSpPr>
        <p:spPr>
          <a:xfrm>
            <a:off x="6248400" y="3276600"/>
            <a:ext cx="2755900" cy="1015663"/>
          </a:xfrm>
          <a:prstGeom prst="rect">
            <a:avLst/>
          </a:prstGeom>
          <a:noFill/>
        </p:spPr>
        <p:txBody>
          <a:bodyPr wrap="square" rtlCol="0">
            <a:spAutoFit/>
          </a:bodyPr>
          <a:lstStyle/>
          <a:p>
            <a:pPr algn="r"/>
            <a:r>
              <a:rPr lang="en-US" sz="2000" b="1" i="1" dirty="0">
                <a:solidFill>
                  <a:srgbClr val="FF0000"/>
                </a:solidFill>
                <a:latin typeface="Courier New" panose="02070309020205020404" pitchFamily="49" charset="0"/>
                <a:cs typeface="Courier New" panose="02070309020205020404" pitchFamily="49" charset="0"/>
              </a:rPr>
              <a:t>P.S. This is not security related at all.</a:t>
            </a:r>
          </a:p>
        </p:txBody>
      </p:sp>
      <p:cxnSp>
        <p:nvCxnSpPr>
          <p:cNvPr id="8" name="Straight Connector 7">
            <a:extLst>
              <a:ext uri="{FF2B5EF4-FFF2-40B4-BE49-F238E27FC236}">
                <a16:creationId xmlns:a16="http://schemas.microsoft.com/office/drawing/2014/main" id="{D6DC27A9-35E9-494B-A9AE-8977E07A844D}"/>
              </a:ext>
            </a:extLst>
          </p:cNvPr>
          <p:cNvCxnSpPr>
            <a:cxnSpLocks/>
          </p:cNvCxnSpPr>
          <p:nvPr/>
        </p:nvCxnSpPr>
        <p:spPr>
          <a:xfrm>
            <a:off x="6477000" y="2743200"/>
            <a:ext cx="660400" cy="406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920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508105"/>
          </a:xfrm>
          <a:prstGeom prst="rect">
            <a:avLst/>
          </a:prstGeom>
          <a:noFill/>
        </p:spPr>
        <p:txBody>
          <a:bodyPr wrap="square" rtlCol="0">
            <a:spAutoFit/>
          </a:bodyPr>
          <a:lstStyle/>
          <a:p>
            <a:pPr algn="ctr"/>
            <a:r>
              <a:rPr lang="en-US" sz="4600" dirty="0"/>
              <a:t>But cybersecurity isn’t about </a:t>
            </a:r>
          </a:p>
          <a:p>
            <a:pPr algn="ctr"/>
            <a:r>
              <a:rPr lang="en-US" sz="4600" b="1" i="1" dirty="0"/>
              <a:t>hackers</a:t>
            </a:r>
            <a:r>
              <a:rPr lang="en-US" sz="4600" dirty="0"/>
              <a:t> and </a:t>
            </a:r>
            <a:r>
              <a:rPr lang="en-US" sz="4600" b="1" i="1" dirty="0"/>
              <a:t>code</a:t>
            </a:r>
            <a:r>
              <a:rPr lang="en-US" sz="4600" dirty="0"/>
              <a:t>.</a:t>
            </a:r>
          </a:p>
        </p:txBody>
      </p:sp>
    </p:spTree>
    <p:extLst>
      <p:ext uri="{BB962C8B-B14F-4D97-AF65-F5344CB8AC3E}">
        <p14:creationId xmlns:p14="http://schemas.microsoft.com/office/powerpoint/2010/main" val="199974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33544-02F5-44CC-8396-FBA4D00A1F0F}"/>
              </a:ext>
            </a:extLst>
          </p:cNvPr>
          <p:cNvSpPr txBox="1"/>
          <p:nvPr/>
        </p:nvSpPr>
        <p:spPr>
          <a:xfrm>
            <a:off x="342750" y="2438400"/>
            <a:ext cx="8344050" cy="2523768"/>
          </a:xfrm>
          <a:prstGeom prst="rect">
            <a:avLst/>
          </a:prstGeom>
          <a:noFill/>
        </p:spPr>
        <p:txBody>
          <a:bodyPr wrap="square" rtlCol="0">
            <a:spAutoFit/>
          </a:bodyPr>
          <a:lstStyle/>
          <a:p>
            <a:pPr algn="ctr"/>
            <a:r>
              <a:rPr lang="en-US" sz="6400" b="1" dirty="0"/>
              <a:t>Assessing Threats</a:t>
            </a:r>
          </a:p>
          <a:p>
            <a:pPr algn="ctr"/>
            <a:r>
              <a:rPr lang="en-US" sz="3000" dirty="0"/>
              <a:t>and</a:t>
            </a:r>
            <a:br>
              <a:rPr lang="en-US" sz="2400" dirty="0"/>
            </a:br>
            <a:r>
              <a:rPr lang="en-US" sz="6400" b="1" dirty="0"/>
              <a:t>Mitigating Risks</a:t>
            </a:r>
          </a:p>
        </p:txBody>
      </p:sp>
      <p:sp>
        <p:nvSpPr>
          <p:cNvPr id="4" name="Title 1">
            <a:extLst>
              <a:ext uri="{FF2B5EF4-FFF2-40B4-BE49-F238E27FC236}">
                <a16:creationId xmlns:a16="http://schemas.microsoft.com/office/drawing/2014/main" id="{D80954DF-FC63-4CBB-B8AA-2FDF4FF53D20}"/>
              </a:ext>
            </a:extLst>
          </p:cNvPr>
          <p:cNvSpPr txBox="1">
            <a:spLocks/>
          </p:cNvSpPr>
          <p:nvPr/>
        </p:nvSpPr>
        <p:spPr>
          <a:xfrm>
            <a:off x="171375" y="1585050"/>
            <a:ext cx="8686800" cy="6538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u="sng" dirty="0"/>
              <a:t>What Cybersecurity is Really About</a:t>
            </a:r>
          </a:p>
        </p:txBody>
      </p:sp>
    </p:spTree>
    <p:extLst>
      <p:ext uri="{BB962C8B-B14F-4D97-AF65-F5344CB8AC3E}">
        <p14:creationId xmlns:p14="http://schemas.microsoft.com/office/powerpoint/2010/main" val="1289380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077218"/>
          </a:xfrm>
          <a:prstGeom prst="rect">
            <a:avLst/>
          </a:prstGeom>
          <a:noFill/>
        </p:spPr>
        <p:txBody>
          <a:bodyPr wrap="square" rtlCol="0">
            <a:spAutoFit/>
          </a:bodyPr>
          <a:lstStyle/>
          <a:p>
            <a:pPr algn="ctr"/>
            <a:r>
              <a:rPr lang="en-US" sz="6400" b="1" dirty="0"/>
              <a:t>Assessing Threats</a:t>
            </a:r>
          </a:p>
        </p:txBody>
      </p:sp>
    </p:spTree>
    <p:extLst>
      <p:ext uri="{BB962C8B-B14F-4D97-AF65-F5344CB8AC3E}">
        <p14:creationId xmlns:p14="http://schemas.microsoft.com/office/powerpoint/2010/main" val="2779752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527748"/>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4200" dirty="0">
                <a:latin typeface="Arial" panose="020B0604020202020204" pitchFamily="34" charset="0"/>
                <a:cs typeface="Arial" panose="020B0604020202020204" pitchFamily="34" charset="0"/>
              </a:rPr>
              <a:t>Let’s say we found a USB drive laying on the ground…</a:t>
            </a:r>
          </a:p>
        </p:txBody>
      </p:sp>
      <p:pic>
        <p:nvPicPr>
          <p:cNvPr id="5"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C711F6F9-7BCE-4606-80B7-935474D095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18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F25-AACC-4D4C-B5DB-151ED298E235}"/>
              </a:ext>
            </a:extLst>
          </p:cNvPr>
          <p:cNvSpPr>
            <a:spLocks noGrp="1"/>
          </p:cNvSpPr>
          <p:nvPr>
            <p:ph type="title"/>
          </p:nvPr>
        </p:nvSpPr>
        <p:spPr/>
        <p:txBody>
          <a:bodyPr/>
          <a:lstStyle/>
          <a:p>
            <a:r>
              <a:rPr lang="en-US" dirty="0"/>
              <a:t>Quick Introduction! </a:t>
            </a:r>
          </a:p>
        </p:txBody>
      </p:sp>
      <p:sp>
        <p:nvSpPr>
          <p:cNvPr id="3" name="Shape 70">
            <a:extLst>
              <a:ext uri="{FF2B5EF4-FFF2-40B4-BE49-F238E27FC236}">
                <a16:creationId xmlns:a16="http://schemas.microsoft.com/office/drawing/2014/main" id="{DE748265-51DB-4AC8-A686-1E27699D6392}"/>
              </a:ext>
            </a:extLst>
          </p:cNvPr>
          <p:cNvSpPr txBox="1">
            <a:spLocks/>
          </p:cNvSpPr>
          <p:nvPr/>
        </p:nvSpPr>
        <p:spPr>
          <a:xfrm>
            <a:off x="196850" y="9144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398801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pic>
        <p:nvPicPr>
          <p:cNvPr id="2050"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F39AF108-6607-4A2F-939B-7F341DF3C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343400"/>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5600" dirty="0">
                <a:latin typeface="Arial" panose="020B0604020202020204" pitchFamily="34" charset="0"/>
                <a:cs typeface="Arial" panose="020B0604020202020204" pitchFamily="34" charset="0"/>
              </a:rPr>
              <a:t>How much of a </a:t>
            </a:r>
            <a:r>
              <a:rPr lang="en-US" sz="5600" b="1" dirty="0">
                <a:solidFill>
                  <a:srgbClr val="FF0000"/>
                </a:solidFill>
                <a:latin typeface="Arial" panose="020B0604020202020204" pitchFamily="34" charset="0"/>
                <a:cs typeface="Arial" panose="020B0604020202020204" pitchFamily="34" charset="0"/>
              </a:rPr>
              <a:t>threat</a:t>
            </a:r>
            <a:r>
              <a:rPr lang="en-US" sz="5600" dirty="0">
                <a:latin typeface="Arial" panose="020B0604020202020204" pitchFamily="34" charset="0"/>
                <a:cs typeface="Arial" panose="020B0604020202020204" pitchFamily="34" charset="0"/>
              </a:rPr>
              <a:t> could this really be?</a:t>
            </a:r>
          </a:p>
        </p:txBody>
      </p:sp>
    </p:spTree>
    <p:extLst>
      <p:ext uri="{BB962C8B-B14F-4D97-AF65-F5344CB8AC3E}">
        <p14:creationId xmlns:p14="http://schemas.microsoft.com/office/powerpoint/2010/main" val="275681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pic>
        <p:nvPicPr>
          <p:cNvPr id="2050"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F39AF108-6607-4A2F-939B-7F341DF3C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794450"/>
            <a:ext cx="8915400" cy="107295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5600" dirty="0">
                <a:latin typeface="Arial" panose="020B0604020202020204" pitchFamily="34" charset="0"/>
                <a:cs typeface="Arial" panose="020B0604020202020204" pitchFamily="34" charset="0"/>
              </a:rPr>
              <a:t>Let’s find out.</a:t>
            </a:r>
          </a:p>
        </p:txBody>
      </p:sp>
    </p:spTree>
    <p:extLst>
      <p:ext uri="{BB962C8B-B14F-4D97-AF65-F5344CB8AC3E}">
        <p14:creationId xmlns:p14="http://schemas.microsoft.com/office/powerpoint/2010/main" val="4087578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04800" y="1295400"/>
            <a:ext cx="8616470" cy="4038600"/>
          </a:xfrm>
        </p:spPr>
        <p:txBody>
          <a:bodyPr>
            <a:noAutofit/>
          </a:bodyPr>
          <a:lstStyle/>
          <a:p>
            <a:pPr marL="0" indent="0">
              <a:buNone/>
            </a:pPr>
            <a:r>
              <a:rPr lang="en-US" sz="2400" b="1" dirty="0"/>
              <a:t>Quick Activity:</a:t>
            </a:r>
            <a:endParaRPr lang="en-US" sz="2400" i="1" dirty="0"/>
          </a:p>
          <a:p>
            <a:pPr marL="0" indent="0">
              <a:buNone/>
            </a:pPr>
            <a:r>
              <a:rPr lang="en-US" sz="2400" dirty="0"/>
              <a:t>Turn to the person next to you and discuss what just happened. </a:t>
            </a:r>
          </a:p>
          <a:p>
            <a:pPr marL="0" indent="0">
              <a:buNone/>
            </a:pPr>
            <a:endParaRPr lang="en-US" sz="2400" dirty="0"/>
          </a:p>
          <a:p>
            <a:r>
              <a:rPr lang="en-US" sz="2400" dirty="0"/>
              <a:t>How might it be that a USB drive was able to immediately execute running code? </a:t>
            </a:r>
          </a:p>
          <a:p>
            <a:endParaRPr lang="en-US" sz="2400" dirty="0"/>
          </a:p>
          <a:p>
            <a:r>
              <a:rPr lang="en-US" sz="2400" dirty="0"/>
              <a:t>Why didn’t our computer stop the drive from running?</a:t>
            </a:r>
          </a:p>
          <a:p>
            <a:endParaRPr lang="en-US" sz="2400" i="1" dirty="0"/>
          </a:p>
          <a:p>
            <a:r>
              <a:rPr lang="en-US" sz="2400" dirty="0"/>
              <a:t>How might we defend against malevolent USBs like this?</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a:xfrm>
            <a:off x="3429000" y="80935"/>
            <a:ext cx="5515129" cy="469913"/>
          </a:xfrm>
        </p:spPr>
        <p:txBody>
          <a:bodyPr/>
          <a:lstStyle/>
          <a:p>
            <a:r>
              <a:rPr lang="en-US" dirty="0"/>
              <a:t>Activity: </a:t>
            </a:r>
            <a:r>
              <a:rPr lang="en-US" b="0" dirty="0"/>
              <a:t>The Case of the Crazy USB (5 Minutes)</a:t>
            </a:r>
          </a:p>
        </p:txBody>
      </p:sp>
    </p:spTree>
    <p:extLst>
      <p:ext uri="{BB962C8B-B14F-4D97-AF65-F5344CB8AC3E}">
        <p14:creationId xmlns:p14="http://schemas.microsoft.com/office/powerpoint/2010/main" val="1375111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800600"/>
            <a:ext cx="89154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4200" dirty="0">
                <a:latin typeface="Arial" panose="020B0604020202020204" pitchFamily="34" charset="0"/>
                <a:cs typeface="Arial" panose="020B0604020202020204" pitchFamily="34" charset="0"/>
              </a:rPr>
              <a:t>Like most threats, their appearances are deceptively safe-seeming.</a:t>
            </a:r>
          </a:p>
        </p:txBody>
      </p:sp>
      <p:pic>
        <p:nvPicPr>
          <p:cNvPr id="3074" name="Picture 2" descr="https://lh3.googleusercontent.com/mS0qTUx4gykDALfV33fKLmnR4NgFRyXV0Azt31tICaVwJ1L9e4WvmARXULaxajRwxlwpHIaU9rb-qgIYdxyZdtZjsg3uted9gkTP8rSTF_xwyC36d1skyrfmKEw2FtFFFG69BCjySIYERQS6vtDM5SoJBrIIOLOCb8WMOj_YQT7HqzvQQI-IX5nr--feArP2fY3KqngXeA3VW4vFWfEHwpomWfpcAEMe0UZQRDB9wz3N6RxzEhRhWPZlNyO1oS7bbKy1WUSZNtw_ulUo3vSkvy2fL7219iJlxnWk9McdpWvp53j6JFX-uHPK-ioCc6MDwgluGHm36BQ7vUmRhr4nxDpOpGmdHSIR-qt536bfooape2Sg6YpQeNWH_JhAWyZ8ldgvrJx7IXbsQFhpCzJg9qxeFOwZkXS5bcQAZvu_eZRQhmOqzWe8kRFlPCeMM8eaQI8SD0_8i84OQthJR07q-cwqy9eVrROa_OSG_RiaDbzp66V-3nCKExZBi7vGrX2VyfMRjLvNxz1UxgC4fB-Bk9AVdqUE0EpnhZc8IhtZW2k2JpdXx4n-ciR9GnBJeBdQZb_t5ca67TEjGzWQX89B-mV66LVL2iq-9N-8o5qW=w1920-h1080-no">
            <a:extLst>
              <a:ext uri="{FF2B5EF4-FFF2-40B4-BE49-F238E27FC236}">
                <a16:creationId xmlns:a16="http://schemas.microsoft.com/office/drawing/2014/main" id="{CFEDA1DE-017D-473E-BC5E-D6B347E555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89" b="22024"/>
          <a:stretch/>
        </p:blipFill>
        <p:spPr bwMode="auto">
          <a:xfrm rot="10800000">
            <a:off x="0" y="1644453"/>
            <a:ext cx="9144000" cy="30799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3201A-8E05-4222-83D2-6F8729126B24}"/>
              </a:ext>
            </a:extLst>
          </p:cNvPr>
          <p:cNvSpPr txBox="1"/>
          <p:nvPr/>
        </p:nvSpPr>
        <p:spPr>
          <a:xfrm>
            <a:off x="152400" y="722550"/>
            <a:ext cx="8991600" cy="923330"/>
          </a:xfrm>
          <a:prstGeom prst="rect">
            <a:avLst/>
          </a:prstGeom>
          <a:noFill/>
        </p:spPr>
        <p:txBody>
          <a:bodyPr wrap="square" rtlCol="0">
            <a:spAutoFit/>
          </a:bodyPr>
          <a:lstStyle/>
          <a:p>
            <a:r>
              <a:rPr lang="en-US" dirty="0">
                <a:solidFill>
                  <a:srgbClr val="FF0000"/>
                </a:solidFill>
              </a:rPr>
              <a:t>USB sheath masks that it’s not a drive at all… but actually a mini keylogger with a program attached. When connected, our computer registers it as a keyboard allowing it to kick-off without restriction. </a:t>
            </a:r>
          </a:p>
        </p:txBody>
      </p:sp>
    </p:spTree>
    <p:extLst>
      <p:ext uri="{BB962C8B-B14F-4D97-AF65-F5344CB8AC3E}">
        <p14:creationId xmlns:p14="http://schemas.microsoft.com/office/powerpoint/2010/main" val="112912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800600"/>
            <a:ext cx="89154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4200" dirty="0">
                <a:latin typeface="Arial" panose="020B0604020202020204" pitchFamily="34" charset="0"/>
                <a:cs typeface="Arial" panose="020B0604020202020204" pitchFamily="34" charset="0"/>
              </a:rPr>
              <a:t>Like most threats, their appearances are deceptively safe-seeming.</a:t>
            </a:r>
          </a:p>
        </p:txBody>
      </p:sp>
      <p:pic>
        <p:nvPicPr>
          <p:cNvPr id="3074" name="Picture 2" descr="https://lh3.googleusercontent.com/mS0qTUx4gykDALfV33fKLmnR4NgFRyXV0Azt31tICaVwJ1L9e4WvmARXULaxajRwxlwpHIaU9rb-qgIYdxyZdtZjsg3uted9gkTP8rSTF_xwyC36d1skyrfmKEw2FtFFFG69BCjySIYERQS6vtDM5SoJBrIIOLOCb8WMOj_YQT7HqzvQQI-IX5nr--feArP2fY3KqngXeA3VW4vFWfEHwpomWfpcAEMe0UZQRDB9wz3N6RxzEhRhWPZlNyO1oS7bbKy1WUSZNtw_ulUo3vSkvy2fL7219iJlxnWk9McdpWvp53j6JFX-uHPK-ioCc6MDwgluGHm36BQ7vUmRhr4nxDpOpGmdHSIR-qt536bfooape2Sg6YpQeNWH_JhAWyZ8ldgvrJx7IXbsQFhpCzJg9qxeFOwZkXS5bcQAZvu_eZRQhmOqzWe8kRFlPCeMM8eaQI8SD0_8i84OQthJR07q-cwqy9eVrROa_OSG_RiaDbzp66V-3nCKExZBi7vGrX2VyfMRjLvNxz1UxgC4fB-Bk9AVdqUE0EpnhZc8IhtZW2k2JpdXx4n-ciR9GnBJeBdQZb_t5ca67TEjGzWQX89B-mV66LVL2iq-9N-8o5qW=w1920-h1080-no">
            <a:extLst>
              <a:ext uri="{FF2B5EF4-FFF2-40B4-BE49-F238E27FC236}">
                <a16:creationId xmlns:a16="http://schemas.microsoft.com/office/drawing/2014/main" id="{CFEDA1DE-017D-473E-BC5E-D6B347E555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89" b="22024"/>
          <a:stretch/>
        </p:blipFill>
        <p:spPr bwMode="auto">
          <a:xfrm rot="10800000">
            <a:off x="0" y="1644453"/>
            <a:ext cx="9144000" cy="30799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3201A-8E05-4222-83D2-6F8729126B24}"/>
              </a:ext>
            </a:extLst>
          </p:cNvPr>
          <p:cNvSpPr txBox="1"/>
          <p:nvPr/>
        </p:nvSpPr>
        <p:spPr>
          <a:xfrm>
            <a:off x="152400" y="722550"/>
            <a:ext cx="8991600" cy="923330"/>
          </a:xfrm>
          <a:prstGeom prst="rect">
            <a:avLst/>
          </a:prstGeom>
          <a:noFill/>
        </p:spPr>
        <p:txBody>
          <a:bodyPr wrap="square" rtlCol="0">
            <a:spAutoFit/>
          </a:bodyPr>
          <a:lstStyle/>
          <a:p>
            <a:r>
              <a:rPr lang="en-US" dirty="0">
                <a:solidFill>
                  <a:srgbClr val="FF0000"/>
                </a:solidFill>
              </a:rPr>
              <a:t>USB sheath masks that it’s not a drive at all… but actually a mini keylogger with a program attached. When connected, our computer registers it as a keyboard allowing it to kick-off without restriction. </a:t>
            </a:r>
          </a:p>
        </p:txBody>
      </p:sp>
      <p:sp>
        <p:nvSpPr>
          <p:cNvPr id="5" name="Rectangle 4">
            <a:extLst>
              <a:ext uri="{FF2B5EF4-FFF2-40B4-BE49-F238E27FC236}">
                <a16:creationId xmlns:a16="http://schemas.microsoft.com/office/drawing/2014/main" id="{3D9A9222-E816-4701-8361-16BC1FC4BC06}"/>
              </a:ext>
            </a:extLst>
          </p:cNvPr>
          <p:cNvSpPr/>
          <p:nvPr/>
        </p:nvSpPr>
        <p:spPr>
          <a:xfrm>
            <a:off x="3352800" y="2819400"/>
            <a:ext cx="1219200" cy="990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4F095-A4CA-43E4-93A5-CB41695CFE04}"/>
              </a:ext>
            </a:extLst>
          </p:cNvPr>
          <p:cNvSpPr/>
          <p:nvPr/>
        </p:nvSpPr>
        <p:spPr>
          <a:xfrm>
            <a:off x="5334000" y="2402114"/>
            <a:ext cx="1219200" cy="20174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C5638B5-B750-45E2-907D-8E94B9601CCD}"/>
              </a:ext>
            </a:extLst>
          </p:cNvPr>
          <p:cNvSpPr txBox="1"/>
          <p:nvPr/>
        </p:nvSpPr>
        <p:spPr>
          <a:xfrm>
            <a:off x="6705600" y="3041525"/>
            <a:ext cx="2057400" cy="369332"/>
          </a:xfrm>
          <a:prstGeom prst="rect">
            <a:avLst/>
          </a:prstGeom>
          <a:solidFill>
            <a:schemeClr val="accent4">
              <a:lumMod val="20000"/>
              <a:lumOff val="80000"/>
            </a:schemeClr>
          </a:solidFill>
        </p:spPr>
        <p:txBody>
          <a:bodyPr wrap="square" rtlCol="0">
            <a:spAutoFit/>
          </a:bodyPr>
          <a:lstStyle/>
          <a:p>
            <a:pPr algn="ctr"/>
            <a:r>
              <a:rPr lang="en-US" b="1" dirty="0">
                <a:solidFill>
                  <a:srgbClr val="FF0000"/>
                </a:solidFill>
              </a:rPr>
              <a:t>Stored program</a:t>
            </a:r>
          </a:p>
        </p:txBody>
      </p:sp>
      <p:sp>
        <p:nvSpPr>
          <p:cNvPr id="10" name="TextBox 9">
            <a:extLst>
              <a:ext uri="{FF2B5EF4-FFF2-40B4-BE49-F238E27FC236}">
                <a16:creationId xmlns:a16="http://schemas.microsoft.com/office/drawing/2014/main" id="{7615F0E5-4CA4-4B6A-A14E-CCE768266CE7}"/>
              </a:ext>
            </a:extLst>
          </p:cNvPr>
          <p:cNvSpPr txBox="1"/>
          <p:nvPr/>
        </p:nvSpPr>
        <p:spPr>
          <a:xfrm>
            <a:off x="2933700" y="1752600"/>
            <a:ext cx="2057400" cy="369332"/>
          </a:xfrm>
          <a:prstGeom prst="rect">
            <a:avLst/>
          </a:prstGeom>
          <a:solidFill>
            <a:schemeClr val="accent4">
              <a:lumMod val="20000"/>
              <a:lumOff val="80000"/>
            </a:schemeClr>
          </a:solidFill>
        </p:spPr>
        <p:txBody>
          <a:bodyPr wrap="square" rtlCol="0">
            <a:spAutoFit/>
          </a:bodyPr>
          <a:lstStyle/>
          <a:p>
            <a:pPr algn="ctr"/>
            <a:r>
              <a:rPr lang="en-US" b="1" dirty="0">
                <a:solidFill>
                  <a:srgbClr val="FF0000"/>
                </a:solidFill>
              </a:rPr>
              <a:t>Keylogger</a:t>
            </a:r>
          </a:p>
        </p:txBody>
      </p:sp>
    </p:spTree>
    <p:extLst>
      <p:ext uri="{BB962C8B-B14F-4D97-AF65-F5344CB8AC3E}">
        <p14:creationId xmlns:p14="http://schemas.microsoft.com/office/powerpoint/2010/main" val="1773085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10600" cy="653854"/>
          </a:xfrm>
        </p:spPr>
        <p:txBody>
          <a:bodyPr/>
          <a:lstStyle/>
          <a:p>
            <a:r>
              <a:rPr lang="en-US" dirty="0"/>
              <a:t>Know Thy Threats</a:t>
            </a:r>
          </a:p>
        </p:txBody>
      </p:sp>
      <p:sp>
        <p:nvSpPr>
          <p:cNvPr id="3" name="TextBox 2">
            <a:extLst>
              <a:ext uri="{FF2B5EF4-FFF2-40B4-BE49-F238E27FC236}">
                <a16:creationId xmlns:a16="http://schemas.microsoft.com/office/drawing/2014/main" id="{5D46995A-883A-448E-9EB0-73A18544BE7A}"/>
              </a:ext>
            </a:extLst>
          </p:cNvPr>
          <p:cNvSpPr txBox="1"/>
          <p:nvPr/>
        </p:nvSpPr>
        <p:spPr>
          <a:xfrm>
            <a:off x="342750" y="5334000"/>
            <a:ext cx="8344050" cy="1015663"/>
          </a:xfrm>
          <a:prstGeom prst="rect">
            <a:avLst/>
          </a:prstGeom>
          <a:noFill/>
        </p:spPr>
        <p:txBody>
          <a:bodyPr wrap="square" rtlCol="0">
            <a:spAutoFit/>
          </a:bodyPr>
          <a:lstStyle/>
          <a:p>
            <a:pPr algn="ctr"/>
            <a:r>
              <a:rPr lang="en-US" sz="3000" dirty="0"/>
              <a:t>To the experienced cybersecurity professional, </a:t>
            </a:r>
          </a:p>
          <a:p>
            <a:pPr algn="ctr"/>
            <a:r>
              <a:rPr lang="en-US" sz="3000" b="1" dirty="0"/>
              <a:t>risks are everywhere</a:t>
            </a:r>
            <a:r>
              <a:rPr lang="en-US" sz="3000" dirty="0"/>
              <a:t>.</a:t>
            </a:r>
          </a:p>
        </p:txBody>
      </p:sp>
      <p:pic>
        <p:nvPicPr>
          <p:cNvPr id="14" name="Picture 13">
            <a:extLst>
              <a:ext uri="{FF2B5EF4-FFF2-40B4-BE49-F238E27FC236}">
                <a16:creationId xmlns:a16="http://schemas.microsoft.com/office/drawing/2014/main" id="{45C55764-8015-4850-81D6-0ACDB3F3A40C}"/>
              </a:ext>
            </a:extLst>
          </p:cNvPr>
          <p:cNvPicPr>
            <a:picLocks noChangeAspect="1"/>
          </p:cNvPicPr>
          <p:nvPr/>
        </p:nvPicPr>
        <p:blipFill>
          <a:blip r:embed="rId2"/>
          <a:stretch>
            <a:fillRect/>
          </a:stretch>
        </p:blipFill>
        <p:spPr>
          <a:xfrm>
            <a:off x="0" y="838200"/>
            <a:ext cx="6553200" cy="1378187"/>
          </a:xfrm>
          <a:prstGeom prst="rect">
            <a:avLst/>
          </a:prstGeom>
        </p:spPr>
      </p:pic>
      <p:pic>
        <p:nvPicPr>
          <p:cNvPr id="15" name="Picture 14">
            <a:extLst>
              <a:ext uri="{FF2B5EF4-FFF2-40B4-BE49-F238E27FC236}">
                <a16:creationId xmlns:a16="http://schemas.microsoft.com/office/drawing/2014/main" id="{4C4268DA-C414-4ED9-8FF7-1D6B9F327954}"/>
              </a:ext>
            </a:extLst>
          </p:cNvPr>
          <p:cNvPicPr>
            <a:picLocks noChangeAspect="1"/>
          </p:cNvPicPr>
          <p:nvPr/>
        </p:nvPicPr>
        <p:blipFill>
          <a:blip r:embed="rId3"/>
          <a:stretch>
            <a:fillRect/>
          </a:stretch>
        </p:blipFill>
        <p:spPr>
          <a:xfrm>
            <a:off x="2571750" y="2216387"/>
            <a:ext cx="6553200" cy="1360507"/>
          </a:xfrm>
          <a:prstGeom prst="rect">
            <a:avLst/>
          </a:prstGeom>
        </p:spPr>
      </p:pic>
      <p:pic>
        <p:nvPicPr>
          <p:cNvPr id="16" name="Picture 15">
            <a:extLst>
              <a:ext uri="{FF2B5EF4-FFF2-40B4-BE49-F238E27FC236}">
                <a16:creationId xmlns:a16="http://schemas.microsoft.com/office/drawing/2014/main" id="{783D11D1-880D-46E1-A728-1BD2ABE2D24C}"/>
              </a:ext>
            </a:extLst>
          </p:cNvPr>
          <p:cNvPicPr>
            <a:picLocks noChangeAspect="1"/>
          </p:cNvPicPr>
          <p:nvPr/>
        </p:nvPicPr>
        <p:blipFill>
          <a:blip r:embed="rId4"/>
          <a:stretch>
            <a:fillRect/>
          </a:stretch>
        </p:blipFill>
        <p:spPr>
          <a:xfrm>
            <a:off x="4724399" y="3406140"/>
            <a:ext cx="4419601" cy="1187983"/>
          </a:xfrm>
          <a:prstGeom prst="rect">
            <a:avLst/>
          </a:prstGeom>
        </p:spPr>
      </p:pic>
      <p:pic>
        <p:nvPicPr>
          <p:cNvPr id="17" name="Picture 16">
            <a:extLst>
              <a:ext uri="{FF2B5EF4-FFF2-40B4-BE49-F238E27FC236}">
                <a16:creationId xmlns:a16="http://schemas.microsoft.com/office/drawing/2014/main" id="{5F374829-F4A6-4169-838E-75AD974E7AF3}"/>
              </a:ext>
            </a:extLst>
          </p:cNvPr>
          <p:cNvPicPr>
            <a:picLocks noChangeAspect="1"/>
          </p:cNvPicPr>
          <p:nvPr/>
        </p:nvPicPr>
        <p:blipFill>
          <a:blip r:embed="rId5"/>
          <a:stretch>
            <a:fillRect/>
          </a:stretch>
        </p:blipFill>
        <p:spPr>
          <a:xfrm>
            <a:off x="0" y="3597291"/>
            <a:ext cx="4724399" cy="724601"/>
          </a:xfrm>
          <a:prstGeom prst="rect">
            <a:avLst/>
          </a:prstGeom>
        </p:spPr>
      </p:pic>
      <p:pic>
        <p:nvPicPr>
          <p:cNvPr id="18" name="Picture 17">
            <a:extLst>
              <a:ext uri="{FF2B5EF4-FFF2-40B4-BE49-F238E27FC236}">
                <a16:creationId xmlns:a16="http://schemas.microsoft.com/office/drawing/2014/main" id="{B71037D4-9221-4536-A18E-ED19A033C5BF}"/>
              </a:ext>
            </a:extLst>
          </p:cNvPr>
          <p:cNvPicPr>
            <a:picLocks noChangeAspect="1"/>
          </p:cNvPicPr>
          <p:nvPr/>
        </p:nvPicPr>
        <p:blipFill>
          <a:blip r:embed="rId6"/>
          <a:stretch>
            <a:fillRect/>
          </a:stretch>
        </p:blipFill>
        <p:spPr>
          <a:xfrm>
            <a:off x="3762375" y="1414945"/>
            <a:ext cx="5343525" cy="809625"/>
          </a:xfrm>
          <a:prstGeom prst="rect">
            <a:avLst/>
          </a:prstGeom>
        </p:spPr>
      </p:pic>
      <p:pic>
        <p:nvPicPr>
          <p:cNvPr id="19" name="Picture 18">
            <a:extLst>
              <a:ext uri="{FF2B5EF4-FFF2-40B4-BE49-F238E27FC236}">
                <a16:creationId xmlns:a16="http://schemas.microsoft.com/office/drawing/2014/main" id="{25131028-976D-44A9-9D18-9E6B9DABE729}"/>
              </a:ext>
            </a:extLst>
          </p:cNvPr>
          <p:cNvPicPr>
            <a:picLocks noChangeAspect="1"/>
          </p:cNvPicPr>
          <p:nvPr/>
        </p:nvPicPr>
        <p:blipFill>
          <a:blip r:embed="rId7"/>
          <a:stretch>
            <a:fillRect/>
          </a:stretch>
        </p:blipFill>
        <p:spPr>
          <a:xfrm>
            <a:off x="-11505" y="4310244"/>
            <a:ext cx="4724399" cy="947962"/>
          </a:xfrm>
          <a:prstGeom prst="rect">
            <a:avLst/>
          </a:prstGeom>
        </p:spPr>
      </p:pic>
      <p:pic>
        <p:nvPicPr>
          <p:cNvPr id="20" name="Picture 19">
            <a:extLst>
              <a:ext uri="{FF2B5EF4-FFF2-40B4-BE49-F238E27FC236}">
                <a16:creationId xmlns:a16="http://schemas.microsoft.com/office/drawing/2014/main" id="{0D7BDCBE-8008-480B-99A0-EBA345B1E29B}"/>
              </a:ext>
            </a:extLst>
          </p:cNvPr>
          <p:cNvPicPr>
            <a:picLocks noChangeAspect="1"/>
          </p:cNvPicPr>
          <p:nvPr/>
        </p:nvPicPr>
        <p:blipFill>
          <a:blip r:embed="rId8"/>
          <a:stretch>
            <a:fillRect/>
          </a:stretch>
        </p:blipFill>
        <p:spPr>
          <a:xfrm>
            <a:off x="133426" y="2242608"/>
            <a:ext cx="2381250" cy="427818"/>
          </a:xfrm>
          <a:prstGeom prst="rect">
            <a:avLst/>
          </a:prstGeom>
        </p:spPr>
      </p:pic>
      <p:pic>
        <p:nvPicPr>
          <p:cNvPr id="21" name="Picture 20">
            <a:extLst>
              <a:ext uri="{FF2B5EF4-FFF2-40B4-BE49-F238E27FC236}">
                <a16:creationId xmlns:a16="http://schemas.microsoft.com/office/drawing/2014/main" id="{2582BBC9-5816-4C08-ADA1-A9010C1FD5E3}"/>
              </a:ext>
            </a:extLst>
          </p:cNvPr>
          <p:cNvPicPr>
            <a:picLocks noChangeAspect="1"/>
          </p:cNvPicPr>
          <p:nvPr/>
        </p:nvPicPr>
        <p:blipFill>
          <a:blip r:embed="rId9"/>
          <a:stretch>
            <a:fillRect/>
          </a:stretch>
        </p:blipFill>
        <p:spPr>
          <a:xfrm>
            <a:off x="4762499" y="4746125"/>
            <a:ext cx="4381501" cy="520525"/>
          </a:xfrm>
          <a:prstGeom prst="rect">
            <a:avLst/>
          </a:prstGeom>
        </p:spPr>
      </p:pic>
      <p:pic>
        <p:nvPicPr>
          <p:cNvPr id="22" name="Picture 21">
            <a:extLst>
              <a:ext uri="{FF2B5EF4-FFF2-40B4-BE49-F238E27FC236}">
                <a16:creationId xmlns:a16="http://schemas.microsoft.com/office/drawing/2014/main" id="{45F6ADCA-9745-43D3-B9C1-4479E05D9C9F}"/>
              </a:ext>
            </a:extLst>
          </p:cNvPr>
          <p:cNvPicPr>
            <a:picLocks noChangeAspect="1"/>
          </p:cNvPicPr>
          <p:nvPr/>
        </p:nvPicPr>
        <p:blipFill>
          <a:blip r:embed="rId10"/>
          <a:stretch>
            <a:fillRect/>
          </a:stretch>
        </p:blipFill>
        <p:spPr>
          <a:xfrm>
            <a:off x="142951" y="2785299"/>
            <a:ext cx="2428799" cy="153398"/>
          </a:xfrm>
          <a:prstGeom prst="rect">
            <a:avLst/>
          </a:prstGeom>
        </p:spPr>
      </p:pic>
      <p:pic>
        <p:nvPicPr>
          <p:cNvPr id="23" name="Picture 22">
            <a:extLst>
              <a:ext uri="{FF2B5EF4-FFF2-40B4-BE49-F238E27FC236}">
                <a16:creationId xmlns:a16="http://schemas.microsoft.com/office/drawing/2014/main" id="{7245DEB3-604E-46A0-A6D6-15EA1B952E8D}"/>
              </a:ext>
            </a:extLst>
          </p:cNvPr>
          <p:cNvPicPr>
            <a:picLocks noChangeAspect="1"/>
          </p:cNvPicPr>
          <p:nvPr/>
        </p:nvPicPr>
        <p:blipFill>
          <a:blip r:embed="rId11"/>
          <a:stretch>
            <a:fillRect/>
          </a:stretch>
        </p:blipFill>
        <p:spPr>
          <a:xfrm>
            <a:off x="5986386" y="838201"/>
            <a:ext cx="3157614" cy="750866"/>
          </a:xfrm>
          <a:prstGeom prst="rect">
            <a:avLst/>
          </a:prstGeom>
        </p:spPr>
      </p:pic>
      <p:pic>
        <p:nvPicPr>
          <p:cNvPr id="24" name="Picture 23">
            <a:extLst>
              <a:ext uri="{FF2B5EF4-FFF2-40B4-BE49-F238E27FC236}">
                <a16:creationId xmlns:a16="http://schemas.microsoft.com/office/drawing/2014/main" id="{EBC73108-3D39-45EE-8CEB-794C2E060FA8}"/>
              </a:ext>
            </a:extLst>
          </p:cNvPr>
          <p:cNvPicPr>
            <a:picLocks noChangeAspect="1"/>
          </p:cNvPicPr>
          <p:nvPr/>
        </p:nvPicPr>
        <p:blipFill>
          <a:blip r:embed="rId12"/>
          <a:stretch>
            <a:fillRect/>
          </a:stretch>
        </p:blipFill>
        <p:spPr>
          <a:xfrm>
            <a:off x="59177" y="3082520"/>
            <a:ext cx="2483998" cy="425089"/>
          </a:xfrm>
          <a:prstGeom prst="rect">
            <a:avLst/>
          </a:prstGeom>
        </p:spPr>
      </p:pic>
    </p:spTree>
    <p:extLst>
      <p:ext uri="{BB962C8B-B14F-4D97-AF65-F5344CB8AC3E}">
        <p14:creationId xmlns:p14="http://schemas.microsoft.com/office/powerpoint/2010/main" val="1333785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077218"/>
          </a:xfrm>
          <a:prstGeom prst="rect">
            <a:avLst/>
          </a:prstGeom>
          <a:noFill/>
        </p:spPr>
        <p:txBody>
          <a:bodyPr wrap="square" rtlCol="0">
            <a:spAutoFit/>
          </a:bodyPr>
          <a:lstStyle/>
          <a:p>
            <a:pPr algn="ctr"/>
            <a:r>
              <a:rPr lang="en-US" sz="6400" b="1" dirty="0"/>
              <a:t>Mitigating Risks</a:t>
            </a:r>
          </a:p>
        </p:txBody>
      </p:sp>
    </p:spTree>
    <p:extLst>
      <p:ext uri="{BB962C8B-B14F-4D97-AF65-F5344CB8AC3E}">
        <p14:creationId xmlns:p14="http://schemas.microsoft.com/office/powerpoint/2010/main" val="590556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The (Old) Castle Model of Security</a:t>
            </a:r>
          </a:p>
        </p:txBody>
      </p:sp>
      <p:sp>
        <p:nvSpPr>
          <p:cNvPr id="5" name="Content Placeholder 2">
            <a:extLst>
              <a:ext uri="{FF2B5EF4-FFF2-40B4-BE49-F238E27FC236}">
                <a16:creationId xmlns:a16="http://schemas.microsoft.com/office/drawing/2014/main" id="{A1E6B190-974B-462C-8B15-717E3D451904}"/>
              </a:ext>
            </a:extLst>
          </p:cNvPr>
          <p:cNvSpPr txBox="1">
            <a:spLocks/>
          </p:cNvSpPr>
          <p:nvPr/>
        </p:nvSpPr>
        <p:spPr>
          <a:xfrm>
            <a:off x="190500" y="5105400"/>
            <a:ext cx="8763000" cy="1295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Arial" panose="020B0604020202020204" pitchFamily="34" charset="0"/>
                <a:cs typeface="Arial" panose="020B0604020202020204" pitchFamily="34" charset="0"/>
              </a:rPr>
              <a:t>Historically, organizations viewed cybersecurity from the lens of the “castle model.” Walls were built and “managing risk” meant keeping the bad guys out.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7" name="Picture 6" descr="A castle with a clock tower&#10;&#10;Description generated with high confidence">
            <a:extLst>
              <a:ext uri="{FF2B5EF4-FFF2-40B4-BE49-F238E27FC236}">
                <a16:creationId xmlns:a16="http://schemas.microsoft.com/office/drawing/2014/main" id="{B29095F8-BA9D-433E-827D-7D80758E64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037"/>
          <a:stretch/>
        </p:blipFill>
        <p:spPr>
          <a:xfrm>
            <a:off x="0" y="762000"/>
            <a:ext cx="9144000" cy="4267200"/>
          </a:xfrm>
          <a:prstGeom prst="rect">
            <a:avLst/>
          </a:prstGeom>
        </p:spPr>
      </p:pic>
    </p:spTree>
    <p:extLst>
      <p:ext uri="{BB962C8B-B14F-4D97-AF65-F5344CB8AC3E}">
        <p14:creationId xmlns:p14="http://schemas.microsoft.com/office/powerpoint/2010/main" val="939684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The (New) Assumed Breach Model of Security</a:t>
            </a:r>
          </a:p>
        </p:txBody>
      </p:sp>
      <p:sp>
        <p:nvSpPr>
          <p:cNvPr id="5" name="Content Placeholder 2">
            <a:extLst>
              <a:ext uri="{FF2B5EF4-FFF2-40B4-BE49-F238E27FC236}">
                <a16:creationId xmlns:a16="http://schemas.microsoft.com/office/drawing/2014/main" id="{A1E6B190-974B-462C-8B15-717E3D451904}"/>
              </a:ext>
            </a:extLst>
          </p:cNvPr>
          <p:cNvSpPr txBox="1">
            <a:spLocks/>
          </p:cNvSpPr>
          <p:nvPr/>
        </p:nvSpPr>
        <p:spPr>
          <a:xfrm>
            <a:off x="190500" y="5105400"/>
            <a:ext cx="8763000" cy="1295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Arial" panose="020B0604020202020204" pitchFamily="34" charset="0"/>
                <a:cs typeface="Arial" panose="020B0604020202020204" pitchFamily="34" charset="0"/>
              </a:rPr>
              <a:t>Today, security professionals operate in a world where breach is assumed</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and the risks associated with such events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also need to be mitigated.</a:t>
            </a:r>
          </a:p>
        </p:txBody>
      </p:sp>
      <p:pic>
        <p:nvPicPr>
          <p:cNvPr id="4" name="Picture 3" descr="Image result for trojan horse">
            <a:extLst>
              <a:ext uri="{FF2B5EF4-FFF2-40B4-BE49-F238E27FC236}">
                <a16:creationId xmlns:a16="http://schemas.microsoft.com/office/drawing/2014/main" id="{3653F807-B2A9-415A-97FA-2D9BE9C1C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09" t="14247" r="13193" b="20494"/>
          <a:stretch/>
        </p:blipFill>
        <p:spPr bwMode="auto">
          <a:xfrm>
            <a:off x="0" y="990600"/>
            <a:ext cx="9144000" cy="413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835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The Tools to Mitigate Risk</a:t>
            </a:r>
          </a:p>
        </p:txBody>
      </p:sp>
      <p:sp>
        <p:nvSpPr>
          <p:cNvPr id="8" name="Content Placeholder 2">
            <a:extLst>
              <a:ext uri="{FF2B5EF4-FFF2-40B4-BE49-F238E27FC236}">
                <a16:creationId xmlns:a16="http://schemas.microsoft.com/office/drawing/2014/main" id="{08C89415-69CD-4D35-94A1-1C656B16B8C2}"/>
              </a:ext>
            </a:extLst>
          </p:cNvPr>
          <p:cNvSpPr txBox="1">
            <a:spLocks/>
          </p:cNvSpPr>
          <p:nvPr/>
        </p:nvSpPr>
        <p:spPr>
          <a:xfrm>
            <a:off x="190500" y="5105400"/>
            <a:ext cx="8763000" cy="1295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Arial" panose="020B0604020202020204" pitchFamily="34" charset="0"/>
                <a:cs typeface="Arial" panose="020B0604020202020204" pitchFamily="34" charset="0"/>
              </a:rPr>
              <a:t>Security Professionals must rely on a fleet of technologies, processes, and practices to mitigate risks from multiple channels of attack.</a:t>
            </a:r>
          </a:p>
        </p:txBody>
      </p:sp>
      <p:pic>
        <p:nvPicPr>
          <p:cNvPr id="9" name="Picture 8" descr="A close up of a sign&#10;&#10;Description generated with very high confidence">
            <a:extLst>
              <a:ext uri="{FF2B5EF4-FFF2-40B4-BE49-F238E27FC236}">
                <a16:creationId xmlns:a16="http://schemas.microsoft.com/office/drawing/2014/main" id="{414A96D4-ED4D-4BAF-9CB8-CCA06ED5A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763136"/>
            <a:ext cx="5486400" cy="4283781"/>
          </a:xfrm>
          <a:prstGeom prst="rect">
            <a:avLst/>
          </a:prstGeom>
        </p:spPr>
      </p:pic>
    </p:spTree>
    <p:extLst>
      <p:ext uri="{BB962C8B-B14F-4D97-AF65-F5344CB8AC3E}">
        <p14:creationId xmlns:p14="http://schemas.microsoft.com/office/powerpoint/2010/main" val="2278557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FBBF43F-6D32-4336-8B08-E2AEE7554105}"/>
              </a:ext>
            </a:extLst>
          </p:cNvPr>
          <p:cNvSpPr>
            <a:spLocks noGrp="1"/>
          </p:cNvSpPr>
          <p:nvPr>
            <p:ph type="title"/>
          </p:nvPr>
        </p:nvSpPr>
        <p:spPr>
          <a:xfrm>
            <a:off x="304800" y="0"/>
            <a:ext cx="5470526" cy="653854"/>
          </a:xfrm>
        </p:spPr>
        <p:txBody>
          <a:bodyPr/>
          <a:lstStyle/>
          <a:p>
            <a:r>
              <a:rPr lang="en-US" dirty="0"/>
              <a:t>Instructor = … ?</a:t>
            </a:r>
          </a:p>
        </p:txBody>
      </p:sp>
      <p:sp>
        <p:nvSpPr>
          <p:cNvPr id="12" name="Shape 70">
            <a:extLst>
              <a:ext uri="{FF2B5EF4-FFF2-40B4-BE49-F238E27FC236}">
                <a16:creationId xmlns:a16="http://schemas.microsoft.com/office/drawing/2014/main" id="{0002794E-5992-4B0F-BD93-E1DBFA075F51}"/>
              </a:ext>
            </a:extLst>
          </p:cNvPr>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dirty="0">
                <a:latin typeface="Arial" panose="020B0604020202020204" pitchFamily="34" charset="0"/>
                <a:ea typeface="Roboto" panose="02000000000000000000" pitchFamily="2" charset="0"/>
                <a:cs typeface="Arial" panose="020B0604020202020204" pitchFamily="34" charset="0"/>
              </a:rPr>
              <a:t>YOUR NAME HERE</a:t>
            </a:r>
            <a:endParaRPr lang="en" sz="28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a:t>
            </a:r>
            <a:r>
              <a:rPr lang="en-US" dirty="0">
                <a:latin typeface="Arial" panose="020B0604020202020204" pitchFamily="34" charset="0"/>
                <a:ea typeface="Roboto" panose="02000000000000000000" pitchFamily="2" charset="0"/>
                <a:cs typeface="Arial" panose="020B0604020202020204" pitchFamily="34" charset="0"/>
              </a:rPr>
              <a:t>in cybersecurity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603F88F5-DCA8-4D56-BA86-26D64927BB0B}"/>
              </a:ext>
            </a:extLst>
          </p:cNvPr>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14" name="Rectangle 13">
            <a:extLst>
              <a:ext uri="{FF2B5EF4-FFF2-40B4-BE49-F238E27FC236}">
                <a16:creationId xmlns:a16="http://schemas.microsoft.com/office/drawing/2014/main" id="{20A3452B-AE61-493D-A1C7-A61586496CE9}"/>
              </a:ext>
            </a:extLst>
          </p:cNvPr>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89B55-FE7B-4B33-B50F-BDFE1667DE9E}"/>
              </a:ext>
            </a:extLst>
          </p:cNvPr>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202472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Course Overview</a:t>
            </a:r>
          </a:p>
        </p:txBody>
      </p:sp>
    </p:spTree>
    <p:extLst>
      <p:ext uri="{BB962C8B-B14F-4D97-AF65-F5344CB8AC3E}">
        <p14:creationId xmlns:p14="http://schemas.microsoft.com/office/powerpoint/2010/main" val="2869208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CE88FC-4751-4536-AFBA-735B9EF3EFDC}"/>
              </a:ext>
            </a:extLst>
          </p:cNvPr>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Our Future Toolbelt</a:t>
            </a:r>
          </a:p>
        </p:txBody>
      </p:sp>
      <p:sp>
        <p:nvSpPr>
          <p:cNvPr id="4" name="Title 1">
            <a:extLst>
              <a:ext uri="{FF2B5EF4-FFF2-40B4-BE49-F238E27FC236}">
                <a16:creationId xmlns:a16="http://schemas.microsoft.com/office/drawing/2014/main" id="{B564BB57-AC2A-4F8F-9D3E-1835ACD9F6F4}"/>
              </a:ext>
            </a:extLst>
          </p:cNvPr>
          <p:cNvSpPr txBox="1">
            <a:spLocks/>
          </p:cNvSpPr>
          <p:nvPr/>
        </p:nvSpPr>
        <p:spPr>
          <a:xfrm>
            <a:off x="4928616" y="298935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000" b="0" dirty="0"/>
              <a:t>UNIX Command Line</a:t>
            </a:r>
          </a:p>
          <a:p>
            <a:pPr marL="342900" indent="-342900" algn="l">
              <a:buFont typeface="Arial" charset="0"/>
              <a:buChar char="•"/>
            </a:pPr>
            <a:r>
              <a:rPr lang="en-US" sz="2000" b="0" dirty="0"/>
              <a:t>Python Programming</a:t>
            </a:r>
          </a:p>
          <a:p>
            <a:pPr marL="342900" indent="-342900" algn="l">
              <a:buFont typeface="Arial" charset="0"/>
              <a:buChar char="•"/>
            </a:pPr>
            <a:r>
              <a:rPr lang="en-US" sz="2000" b="0" dirty="0"/>
              <a:t>Packet Tracer</a:t>
            </a:r>
          </a:p>
          <a:p>
            <a:pPr marL="342900" indent="-342900" algn="l">
              <a:buFont typeface="Arial" charset="0"/>
              <a:buChar char="•"/>
            </a:pPr>
            <a:r>
              <a:rPr lang="en-US" sz="2000" b="0" dirty="0"/>
              <a:t>Wireshark</a:t>
            </a:r>
          </a:p>
          <a:p>
            <a:pPr marL="342900" indent="-342900" algn="l">
              <a:buFont typeface="Arial" charset="0"/>
              <a:buChar char="•"/>
            </a:pPr>
            <a:r>
              <a:rPr lang="en-US" sz="2000" b="0" dirty="0"/>
              <a:t>Kali Linux</a:t>
            </a:r>
          </a:p>
          <a:p>
            <a:pPr marL="342900" indent="-342900" algn="l">
              <a:buFont typeface="Arial" charset="0"/>
              <a:buChar char="•"/>
            </a:pPr>
            <a:r>
              <a:rPr lang="en-US" sz="2000" b="0" dirty="0"/>
              <a:t>Nmap</a:t>
            </a:r>
          </a:p>
          <a:p>
            <a:pPr marL="342900" indent="-342900" algn="l">
              <a:buFont typeface="Arial" charset="0"/>
              <a:buChar char="•"/>
            </a:pPr>
            <a:r>
              <a:rPr lang="en-US" sz="2000" b="0" dirty="0"/>
              <a:t>Nessus</a:t>
            </a:r>
          </a:p>
          <a:p>
            <a:pPr marL="342900" indent="-342900" algn="l">
              <a:buFont typeface="Arial" charset="0"/>
              <a:buChar char="•"/>
            </a:pPr>
            <a:r>
              <a:rPr lang="en-US" sz="2000" b="0" dirty="0"/>
              <a:t>Metasploit</a:t>
            </a:r>
          </a:p>
          <a:p>
            <a:pPr marL="342900" indent="-342900" algn="l">
              <a:buFont typeface="Arial" charset="0"/>
              <a:buChar char="•"/>
            </a:pPr>
            <a:r>
              <a:rPr lang="en-US" sz="2000" b="0" dirty="0"/>
              <a:t>Burp Suite</a:t>
            </a:r>
          </a:p>
          <a:p>
            <a:pPr marL="342900" indent="-342900" algn="l">
              <a:buFont typeface="Arial" charset="0"/>
              <a:buChar char="•"/>
            </a:pPr>
            <a:r>
              <a:rPr lang="en-US" sz="2000" b="0"/>
              <a:t>SIEMs</a:t>
            </a:r>
            <a:endParaRPr lang="en-US" sz="2000" b="0" dirty="0"/>
          </a:p>
          <a:p>
            <a:pPr marL="342900" indent="-342900" algn="l">
              <a:buFont typeface="Arial" charset="0"/>
              <a:buChar char="•"/>
            </a:pPr>
            <a:r>
              <a:rPr lang="en-US" sz="2000" b="0" i="1" dirty="0"/>
              <a:t>And More</a:t>
            </a:r>
          </a:p>
        </p:txBody>
      </p:sp>
      <p:sp>
        <p:nvSpPr>
          <p:cNvPr id="5" name="Title 1">
            <a:extLst>
              <a:ext uri="{FF2B5EF4-FFF2-40B4-BE49-F238E27FC236}">
                <a16:creationId xmlns:a16="http://schemas.microsoft.com/office/drawing/2014/main" id="{324EA929-375E-483F-AE47-271137305FE7}"/>
              </a:ext>
            </a:extLst>
          </p:cNvPr>
          <p:cNvSpPr txBox="1">
            <a:spLocks/>
          </p:cNvSpPr>
          <p:nvPr/>
        </p:nvSpPr>
        <p:spPr>
          <a:xfrm>
            <a:off x="2415667" y="2424118"/>
            <a:ext cx="4133850" cy="5078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Tools</a:t>
            </a:r>
          </a:p>
        </p:txBody>
      </p:sp>
      <p:sp>
        <p:nvSpPr>
          <p:cNvPr id="6" name="Rectangle 5">
            <a:extLst>
              <a:ext uri="{FF2B5EF4-FFF2-40B4-BE49-F238E27FC236}">
                <a16:creationId xmlns:a16="http://schemas.microsoft.com/office/drawing/2014/main" id="{34D3BCE6-7D28-4E49-892C-96C3A968B583}"/>
              </a:ext>
            </a:extLst>
          </p:cNvPr>
          <p:cNvSpPr/>
          <p:nvPr/>
        </p:nvSpPr>
        <p:spPr>
          <a:xfrm>
            <a:off x="304800" y="2874657"/>
            <a:ext cx="8464042" cy="334343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E96859E-A5EB-4C7F-B131-5CC77559248F}"/>
              </a:ext>
            </a:extLst>
          </p:cNvPr>
          <p:cNvSpPr txBox="1">
            <a:spLocks/>
          </p:cNvSpPr>
          <p:nvPr/>
        </p:nvSpPr>
        <p:spPr>
          <a:xfrm>
            <a:off x="673608" y="3018027"/>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000" b="0" dirty="0"/>
              <a:t>Network Security</a:t>
            </a:r>
          </a:p>
          <a:p>
            <a:pPr marL="342900" indent="-342900" algn="l">
              <a:buFont typeface="Arial" charset="0"/>
              <a:buChar char="•"/>
            </a:pPr>
            <a:r>
              <a:rPr lang="en-US" sz="2000" b="0" dirty="0"/>
              <a:t>Web Security</a:t>
            </a:r>
          </a:p>
          <a:p>
            <a:pPr marL="342900" indent="-342900" algn="l">
              <a:buFont typeface="Arial" charset="0"/>
              <a:buChar char="•"/>
            </a:pPr>
            <a:r>
              <a:rPr lang="en-US" sz="2000" b="0" dirty="0"/>
              <a:t>OS Security</a:t>
            </a:r>
          </a:p>
          <a:p>
            <a:pPr marL="342900" indent="-342900" algn="l">
              <a:buFont typeface="Arial" charset="0"/>
              <a:buChar char="•"/>
            </a:pPr>
            <a:r>
              <a:rPr lang="en-US" sz="2000" b="0" dirty="0"/>
              <a:t>Cryptography</a:t>
            </a:r>
          </a:p>
          <a:p>
            <a:pPr marL="342900" indent="-342900" algn="l">
              <a:buFont typeface="Arial" charset="0"/>
              <a:buChar char="•"/>
            </a:pPr>
            <a:r>
              <a:rPr lang="en-US" sz="2000" b="0" dirty="0"/>
              <a:t>Penetration Testing</a:t>
            </a:r>
          </a:p>
          <a:p>
            <a:pPr marL="342900" indent="-342900" algn="l">
              <a:buFont typeface="Arial" charset="0"/>
              <a:buChar char="•"/>
            </a:pPr>
            <a:r>
              <a:rPr lang="en-US" sz="2000" b="0" dirty="0"/>
              <a:t>Incident Response</a:t>
            </a:r>
          </a:p>
          <a:p>
            <a:pPr marL="342900" indent="-342900" algn="l">
              <a:buFont typeface="Arial" charset="0"/>
              <a:buChar char="•"/>
            </a:pPr>
            <a:r>
              <a:rPr lang="en-US" sz="2000" b="0" dirty="0"/>
              <a:t>Vulnerability Assessment</a:t>
            </a:r>
          </a:p>
          <a:p>
            <a:pPr marL="342900" indent="-342900" algn="l">
              <a:buFont typeface="Arial" charset="0"/>
              <a:buChar char="•"/>
            </a:pPr>
            <a:r>
              <a:rPr lang="en-US" sz="2000" b="0" dirty="0"/>
              <a:t>Security Policy</a:t>
            </a:r>
          </a:p>
          <a:p>
            <a:pPr marL="342900" indent="-342900" algn="l">
              <a:buFont typeface="Arial" charset="0"/>
              <a:buChar char="•"/>
            </a:pPr>
            <a:r>
              <a:rPr lang="en-US" sz="2000" b="0" dirty="0"/>
              <a:t>Risk Analysis</a:t>
            </a:r>
          </a:p>
          <a:p>
            <a:pPr marL="342900" indent="-342900" algn="l">
              <a:buFont typeface="Arial" charset="0"/>
              <a:buChar char="•"/>
            </a:pPr>
            <a:r>
              <a:rPr lang="en-US" sz="2000" b="0" dirty="0"/>
              <a:t>Compliance Strategy</a:t>
            </a:r>
            <a:endParaRPr lang="en-US" sz="2000" b="0" i="1" dirty="0"/>
          </a:p>
          <a:p>
            <a:pPr marL="342900" indent="-342900" algn="l">
              <a:buFont typeface="Arial" charset="0"/>
              <a:buChar char="•"/>
            </a:pPr>
            <a:r>
              <a:rPr lang="en-US" sz="2000" b="0" dirty="0"/>
              <a:t>Operational Security</a:t>
            </a:r>
          </a:p>
          <a:p>
            <a:pPr marL="342900" indent="-342900" algn="l">
              <a:buFont typeface="Arial" charset="0"/>
              <a:buChar char="•"/>
            </a:pPr>
            <a:endParaRPr lang="en-US" sz="2000" b="0" dirty="0"/>
          </a:p>
        </p:txBody>
      </p:sp>
      <p:sp>
        <p:nvSpPr>
          <p:cNvPr id="11" name="Title 1">
            <a:extLst>
              <a:ext uri="{FF2B5EF4-FFF2-40B4-BE49-F238E27FC236}">
                <a16:creationId xmlns:a16="http://schemas.microsoft.com/office/drawing/2014/main" id="{E123C623-6820-4CD1-96B4-AF91EFCE613D}"/>
              </a:ext>
            </a:extLst>
          </p:cNvPr>
          <p:cNvSpPr txBox="1">
            <a:spLocks/>
          </p:cNvSpPr>
          <p:nvPr/>
        </p:nvSpPr>
        <p:spPr>
          <a:xfrm>
            <a:off x="4895342"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2800" dirty="0"/>
              <a:t>Risk Mitigation</a:t>
            </a:r>
            <a:endParaRPr lang="en-US" sz="2800" b="0" dirty="0"/>
          </a:p>
        </p:txBody>
      </p:sp>
      <p:sp>
        <p:nvSpPr>
          <p:cNvPr id="12" name="Title 1">
            <a:extLst>
              <a:ext uri="{FF2B5EF4-FFF2-40B4-BE49-F238E27FC236}">
                <a16:creationId xmlns:a16="http://schemas.microsoft.com/office/drawing/2014/main" id="{11602437-3A59-4C27-B21D-54583CF11245}"/>
              </a:ext>
            </a:extLst>
          </p:cNvPr>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800" dirty="0"/>
              <a:t>Threat Assessment</a:t>
            </a:r>
            <a:endParaRPr lang="en-US" sz="2800" b="0" dirty="0"/>
          </a:p>
        </p:txBody>
      </p:sp>
      <p:sp>
        <p:nvSpPr>
          <p:cNvPr id="13" name="Title 1">
            <a:extLst>
              <a:ext uri="{FF2B5EF4-FFF2-40B4-BE49-F238E27FC236}">
                <a16:creationId xmlns:a16="http://schemas.microsoft.com/office/drawing/2014/main" id="{30779A07-8F06-4999-ACD6-1BEF2DCE2E20}"/>
              </a:ext>
            </a:extLst>
          </p:cNvPr>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Tree>
    <p:extLst>
      <p:ext uri="{BB962C8B-B14F-4D97-AF65-F5344CB8AC3E}">
        <p14:creationId xmlns:p14="http://schemas.microsoft.com/office/powerpoint/2010/main" val="1591509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Daily Routine</a:t>
            </a:r>
          </a:p>
        </p:txBody>
      </p:sp>
      <p:sp>
        <p:nvSpPr>
          <p:cNvPr id="6" name="Shape 70">
            <a:extLst>
              <a:ext uri="{FF2B5EF4-FFF2-40B4-BE49-F238E27FC236}">
                <a16:creationId xmlns:a16="http://schemas.microsoft.com/office/drawing/2014/main" id="{AD77EFE1-692A-4EF3-AE47-E0D8DFEEC958}"/>
              </a:ext>
            </a:extLst>
          </p:cNvPr>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Demonstrations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Thought Exercises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a:t>
            </a:r>
            <a:r>
              <a:rPr lang="en-US" sz="2800" dirty="0">
                <a:latin typeface="Arial" panose="020B0604020202020204" pitchFamily="34" charset="0"/>
                <a:ea typeface="Roboto" panose="02000000000000000000" pitchFamily="2" charset="0"/>
                <a:cs typeface="Arial" panose="020B0604020202020204" pitchFamily="34" charset="0"/>
              </a:rPr>
              <a:t>Skill Builders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639860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Daily Routine</a:t>
            </a:r>
          </a:p>
        </p:txBody>
      </p:sp>
      <p:sp>
        <p:nvSpPr>
          <p:cNvPr id="4" name="Shape 70">
            <a:extLst>
              <a:ext uri="{FF2B5EF4-FFF2-40B4-BE49-F238E27FC236}">
                <a16:creationId xmlns:a16="http://schemas.microsoft.com/office/drawing/2014/main" id="{E54CAC19-C9BE-4E14-93C2-EDA67D9F05E1}"/>
              </a:ext>
            </a:extLst>
          </p:cNvPr>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Demonstrations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Thought Exercises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a:t>
            </a:r>
            <a:r>
              <a:rPr lang="en-US" sz="2800" dirty="0">
                <a:latin typeface="Arial" panose="020B0604020202020204" pitchFamily="34" charset="0"/>
                <a:ea typeface="Roboto" panose="02000000000000000000" pitchFamily="2" charset="0"/>
                <a:cs typeface="Arial" panose="020B0604020202020204" pitchFamily="34" charset="0"/>
              </a:rPr>
              <a:t>Skill Builders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5" name="Rectangle 4">
            <a:extLst>
              <a:ext uri="{FF2B5EF4-FFF2-40B4-BE49-F238E27FC236}">
                <a16:creationId xmlns:a16="http://schemas.microsoft.com/office/drawing/2014/main" id="{B0C6F256-361C-477D-A150-84D96A00650C}"/>
              </a:ext>
            </a:extLst>
          </p:cNvPr>
          <p:cNvSpPr/>
          <p:nvPr/>
        </p:nvSpPr>
        <p:spPr>
          <a:xfrm>
            <a:off x="304801" y="3981690"/>
            <a:ext cx="4648199"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733276D-FE0B-4291-A211-1A6F12DDE242}"/>
              </a:ext>
            </a:extLst>
          </p:cNvPr>
          <p:cNvSpPr txBox="1"/>
          <p:nvPr/>
        </p:nvSpPr>
        <p:spPr>
          <a:xfrm>
            <a:off x="5140326" y="4948889"/>
            <a:ext cx="3600666" cy="400110"/>
          </a:xfrm>
          <a:prstGeom prst="rect">
            <a:avLst/>
          </a:prstGeom>
          <a:noFill/>
        </p:spPr>
        <p:txBody>
          <a:bodyPr wrap="none" rtlCol="0">
            <a:spAutoFit/>
          </a:bodyPr>
          <a:lstStyle/>
          <a:p>
            <a:pPr algn="ctr"/>
            <a:r>
              <a:rPr lang="en-US" sz="20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a:extLst>
              <a:ext uri="{FF2B5EF4-FFF2-40B4-BE49-F238E27FC236}">
                <a16:creationId xmlns:a16="http://schemas.microsoft.com/office/drawing/2014/main" id="{0704BD14-46D5-41C2-9CE1-2AD3AEB96B47}"/>
              </a:ext>
            </a:extLst>
          </p:cNvPr>
          <p:cNvSpPr txBox="1"/>
          <p:nvPr/>
        </p:nvSpPr>
        <p:spPr>
          <a:xfrm>
            <a:off x="5697530" y="5443136"/>
            <a:ext cx="2618153" cy="400110"/>
          </a:xfrm>
          <a:prstGeom prst="rect">
            <a:avLst/>
          </a:prstGeom>
          <a:noFill/>
        </p:spPr>
        <p:txBody>
          <a:bodyPr wrap="none" rtlCol="0">
            <a:spAutoFit/>
          </a:bodyPr>
          <a:lstStyle/>
          <a:p>
            <a:pPr algn="ctr"/>
            <a:r>
              <a:rPr lang="en-US" sz="20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3468156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Curriculum At-A-Glance</a:t>
            </a:r>
          </a:p>
        </p:txBody>
      </p:sp>
      <p:sp>
        <p:nvSpPr>
          <p:cNvPr id="3" name="Rectangle 2">
            <a:extLst>
              <a:ext uri="{FF2B5EF4-FFF2-40B4-BE49-F238E27FC236}">
                <a16:creationId xmlns:a16="http://schemas.microsoft.com/office/drawing/2014/main" id="{BB7C974E-6DD3-4A81-982E-AC5F3B74FF9A}"/>
              </a:ext>
            </a:extLst>
          </p:cNvPr>
          <p:cNvSpPr/>
          <p:nvPr/>
        </p:nvSpPr>
        <p:spPr>
          <a:xfrm>
            <a:off x="188603" y="843762"/>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 name="Rectangle 3">
            <a:extLst>
              <a:ext uri="{FF2B5EF4-FFF2-40B4-BE49-F238E27FC236}">
                <a16:creationId xmlns:a16="http://schemas.microsoft.com/office/drawing/2014/main" id="{3961B932-5A72-44CA-8BCF-D77D7E0CA973}"/>
              </a:ext>
            </a:extLst>
          </p:cNvPr>
          <p:cNvSpPr/>
          <p:nvPr/>
        </p:nvSpPr>
        <p:spPr>
          <a:xfrm>
            <a:off x="2885286" y="941307"/>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5" name="TextBox 4">
            <a:extLst>
              <a:ext uri="{FF2B5EF4-FFF2-40B4-BE49-F238E27FC236}">
                <a16:creationId xmlns:a16="http://schemas.microsoft.com/office/drawing/2014/main" id="{6302081B-E54B-4CB6-A56D-BF7F4A857CA0}"/>
              </a:ext>
            </a:extLst>
          </p:cNvPr>
          <p:cNvSpPr txBox="1"/>
          <p:nvPr/>
        </p:nvSpPr>
        <p:spPr>
          <a:xfrm>
            <a:off x="3031947" y="982894"/>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1-7: Intro to Computing, Networking, and Programming </a:t>
            </a:r>
            <a:br>
              <a:rPr lang="en-US" sz="1600" b="1"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We’ll begin with an introduction to the Command Line, Python Programming, Cryptography, Computer Networks, and Traffic Analysis. </a:t>
            </a:r>
            <a:endParaRPr lang="en-US" sz="1200" b="1" u="sng"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7F4B617-AD75-4948-84AD-F442DD1AF56C}"/>
              </a:ext>
            </a:extLst>
          </p:cNvPr>
          <p:cNvSpPr/>
          <p:nvPr/>
        </p:nvSpPr>
        <p:spPr>
          <a:xfrm>
            <a:off x="2868353" y="2360256"/>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7" name="TextBox 6">
            <a:extLst>
              <a:ext uri="{FF2B5EF4-FFF2-40B4-BE49-F238E27FC236}">
                <a16:creationId xmlns:a16="http://schemas.microsoft.com/office/drawing/2014/main" id="{7630DBB4-03EB-4297-B517-400734AA5F4F}"/>
              </a:ext>
            </a:extLst>
          </p:cNvPr>
          <p:cNvSpPr txBox="1"/>
          <p:nvPr/>
        </p:nvSpPr>
        <p:spPr>
          <a:xfrm>
            <a:off x="2958616" y="2417537"/>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9-13: Systems, Network, and Browser Security</a:t>
            </a:r>
          </a:p>
          <a:p>
            <a:r>
              <a:rPr lang="en-US" sz="1200" dirty="0">
                <a:latin typeface="Arial" panose="020B0604020202020204" pitchFamily="34" charset="0"/>
                <a:cs typeface="Arial" panose="020B0604020202020204" pitchFamily="34" charset="0"/>
              </a:rPr>
              <a:t>We’ll then dive into the attack and defense of networks, web applications, and operating systems. Here we’ll learn a fleet of ethnical hacking strategies. </a:t>
            </a:r>
            <a:endParaRPr lang="en-US" sz="1200" b="1" u="sng"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1B83320-09FB-45D5-9712-349E4E91BB03}"/>
              </a:ext>
            </a:extLst>
          </p:cNvPr>
          <p:cNvSpPr/>
          <p:nvPr/>
        </p:nvSpPr>
        <p:spPr>
          <a:xfrm>
            <a:off x="2885286" y="3196788"/>
            <a:ext cx="6030437" cy="8232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9" name="TextBox 8">
            <a:extLst>
              <a:ext uri="{FF2B5EF4-FFF2-40B4-BE49-F238E27FC236}">
                <a16:creationId xmlns:a16="http://schemas.microsoft.com/office/drawing/2014/main" id="{01557019-D204-4B87-A10B-3051DACB3FEE}"/>
              </a:ext>
            </a:extLst>
          </p:cNvPr>
          <p:cNvSpPr txBox="1"/>
          <p:nvPr/>
        </p:nvSpPr>
        <p:spPr>
          <a:xfrm>
            <a:off x="2958616" y="3228571"/>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14-17: Penetration Testing and Threat Hunting</a:t>
            </a:r>
          </a:p>
          <a:p>
            <a:r>
              <a:rPr lang="en-US" sz="1200" dirty="0">
                <a:latin typeface="Arial" panose="020B0604020202020204" pitchFamily="34" charset="0"/>
                <a:cs typeface="Arial" panose="020B0604020202020204" pitchFamily="34" charset="0"/>
              </a:rPr>
              <a:t>We’ll cap our work in offensive security by focusing on penetration testing. We’ll work extensively with tools like Kali Linux, Metasploit, Nmap, and Burpsuite.</a:t>
            </a:r>
            <a:endParaRPr lang="en-US" sz="1200" b="1" u="sng"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0A92EC7-D04D-4529-ADE9-F7654D72C2CC}"/>
              </a:ext>
            </a:extLst>
          </p:cNvPr>
          <p:cNvSpPr/>
          <p:nvPr/>
        </p:nvSpPr>
        <p:spPr>
          <a:xfrm>
            <a:off x="2868353" y="4137836"/>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1" name="TextBox 10">
            <a:extLst>
              <a:ext uri="{FF2B5EF4-FFF2-40B4-BE49-F238E27FC236}">
                <a16:creationId xmlns:a16="http://schemas.microsoft.com/office/drawing/2014/main" id="{EA7DE40E-BF74-43AA-B892-A2BEDFA6607D}"/>
              </a:ext>
            </a:extLst>
          </p:cNvPr>
          <p:cNvSpPr txBox="1"/>
          <p:nvPr/>
        </p:nvSpPr>
        <p:spPr>
          <a:xfrm>
            <a:off x="2958616" y="4179424"/>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18-21: Strategy, Governance, and Risk Analysis</a:t>
            </a:r>
          </a:p>
          <a:p>
            <a:r>
              <a:rPr lang="en-US" sz="1200" dirty="0">
                <a:latin typeface="Arial" panose="020B0604020202020204" pitchFamily="34" charset="0"/>
                <a:cs typeface="Arial" panose="020B0604020202020204" pitchFamily="34" charset="0"/>
              </a:rPr>
              <a:t>We’ll then dovetail into topics like incident response, policy, compliance, threat modelling, enterprise strategy, and operational security. </a:t>
            </a:r>
            <a:endParaRPr lang="en-US" sz="1200" b="1" u="sng"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89B5886-B9C3-4698-922C-A6FBE3890275}"/>
              </a:ext>
            </a:extLst>
          </p:cNvPr>
          <p:cNvSpPr/>
          <p:nvPr/>
        </p:nvSpPr>
        <p:spPr>
          <a:xfrm>
            <a:off x="2885286" y="1777839"/>
            <a:ext cx="6030437" cy="464581"/>
          </a:xfrm>
          <a:prstGeom prst="rect">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TextBox 12">
            <a:extLst>
              <a:ext uri="{FF2B5EF4-FFF2-40B4-BE49-F238E27FC236}">
                <a16:creationId xmlns:a16="http://schemas.microsoft.com/office/drawing/2014/main" id="{BE7C8D2A-5718-4299-8421-686DBEB10E26}"/>
              </a:ext>
            </a:extLst>
          </p:cNvPr>
          <p:cNvSpPr txBox="1"/>
          <p:nvPr/>
        </p:nvSpPr>
        <p:spPr>
          <a:xfrm>
            <a:off x="3031947" y="1867012"/>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8: Test Prep #1 (Network+)</a:t>
            </a:r>
            <a:endParaRPr lang="en-US" sz="1200" b="1" u="sng"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D200D6-22D5-4D6A-8424-6513A47EA2AB}"/>
              </a:ext>
            </a:extLst>
          </p:cNvPr>
          <p:cNvSpPr/>
          <p:nvPr/>
        </p:nvSpPr>
        <p:spPr>
          <a:xfrm>
            <a:off x="2868353" y="4976909"/>
            <a:ext cx="6030437" cy="464581"/>
          </a:xfrm>
          <a:prstGeom prst="rect">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7" name="TextBox 16">
            <a:extLst>
              <a:ext uri="{FF2B5EF4-FFF2-40B4-BE49-F238E27FC236}">
                <a16:creationId xmlns:a16="http://schemas.microsoft.com/office/drawing/2014/main" id="{0E0BA30D-31DD-47D9-B190-9413240FB5F2}"/>
              </a:ext>
            </a:extLst>
          </p:cNvPr>
          <p:cNvSpPr txBox="1"/>
          <p:nvPr/>
        </p:nvSpPr>
        <p:spPr>
          <a:xfrm>
            <a:off x="2983687" y="5055310"/>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22: Test Prep #2 (Security+)</a:t>
            </a:r>
            <a:endParaRPr lang="en-US" sz="1200" b="1" u="sng"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38791C7-5E35-4AF2-A46D-CB48FF890A2A}"/>
              </a:ext>
            </a:extLst>
          </p:cNvPr>
          <p:cNvPicPr>
            <a:picLocks noChangeAspect="1"/>
          </p:cNvPicPr>
          <p:nvPr/>
        </p:nvPicPr>
        <p:blipFill>
          <a:blip r:embed="rId2"/>
          <a:stretch>
            <a:fillRect/>
          </a:stretch>
        </p:blipFill>
        <p:spPr>
          <a:xfrm>
            <a:off x="256986" y="902671"/>
            <a:ext cx="696334" cy="1037538"/>
          </a:xfrm>
          <a:prstGeom prst="rect">
            <a:avLst/>
          </a:prstGeom>
        </p:spPr>
      </p:pic>
      <p:pic>
        <p:nvPicPr>
          <p:cNvPr id="19" name="Picture 18">
            <a:extLst>
              <a:ext uri="{FF2B5EF4-FFF2-40B4-BE49-F238E27FC236}">
                <a16:creationId xmlns:a16="http://schemas.microsoft.com/office/drawing/2014/main" id="{B963C202-793A-4FAC-9C84-4744A3EAECD4}"/>
              </a:ext>
            </a:extLst>
          </p:cNvPr>
          <p:cNvPicPr>
            <a:picLocks noChangeAspect="1"/>
          </p:cNvPicPr>
          <p:nvPr/>
        </p:nvPicPr>
        <p:blipFill>
          <a:blip r:embed="rId3"/>
          <a:stretch>
            <a:fillRect/>
          </a:stretch>
        </p:blipFill>
        <p:spPr>
          <a:xfrm>
            <a:off x="992664" y="945487"/>
            <a:ext cx="746042" cy="994722"/>
          </a:xfrm>
          <a:prstGeom prst="rect">
            <a:avLst/>
          </a:prstGeom>
        </p:spPr>
      </p:pic>
      <p:pic>
        <p:nvPicPr>
          <p:cNvPr id="20" name="Picture 19">
            <a:extLst>
              <a:ext uri="{FF2B5EF4-FFF2-40B4-BE49-F238E27FC236}">
                <a16:creationId xmlns:a16="http://schemas.microsoft.com/office/drawing/2014/main" id="{226F9644-C14C-4A06-8D36-625BA8FA0EB3}"/>
              </a:ext>
            </a:extLst>
          </p:cNvPr>
          <p:cNvPicPr>
            <a:picLocks noChangeAspect="1"/>
          </p:cNvPicPr>
          <p:nvPr/>
        </p:nvPicPr>
        <p:blipFill>
          <a:blip r:embed="rId4"/>
          <a:stretch>
            <a:fillRect/>
          </a:stretch>
        </p:blipFill>
        <p:spPr>
          <a:xfrm>
            <a:off x="1829503" y="958934"/>
            <a:ext cx="741289" cy="981275"/>
          </a:xfrm>
          <a:prstGeom prst="rect">
            <a:avLst/>
          </a:prstGeom>
        </p:spPr>
      </p:pic>
      <p:sp>
        <p:nvSpPr>
          <p:cNvPr id="21" name="Rectangle 20">
            <a:extLst>
              <a:ext uri="{FF2B5EF4-FFF2-40B4-BE49-F238E27FC236}">
                <a16:creationId xmlns:a16="http://schemas.microsoft.com/office/drawing/2014/main" id="{9AD167FA-3A5D-44BB-BF39-13E4C44486DE}"/>
              </a:ext>
            </a:extLst>
          </p:cNvPr>
          <p:cNvSpPr/>
          <p:nvPr/>
        </p:nvSpPr>
        <p:spPr>
          <a:xfrm>
            <a:off x="180224" y="2182223"/>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2" name="Rectangle 21">
            <a:extLst>
              <a:ext uri="{FF2B5EF4-FFF2-40B4-BE49-F238E27FC236}">
                <a16:creationId xmlns:a16="http://schemas.microsoft.com/office/drawing/2014/main" id="{2A2F090E-B49D-4F7A-BF59-7EBEEC559FB9}"/>
              </a:ext>
            </a:extLst>
          </p:cNvPr>
          <p:cNvSpPr/>
          <p:nvPr/>
        </p:nvSpPr>
        <p:spPr>
          <a:xfrm>
            <a:off x="163626" y="3519844"/>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3" name="Rectangle 22">
            <a:extLst>
              <a:ext uri="{FF2B5EF4-FFF2-40B4-BE49-F238E27FC236}">
                <a16:creationId xmlns:a16="http://schemas.microsoft.com/office/drawing/2014/main" id="{0FDE6771-4A01-4836-8729-57C0E23A7B9E}"/>
              </a:ext>
            </a:extLst>
          </p:cNvPr>
          <p:cNvSpPr/>
          <p:nvPr/>
        </p:nvSpPr>
        <p:spPr>
          <a:xfrm>
            <a:off x="163626" y="4869046"/>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grpSp>
        <p:nvGrpSpPr>
          <p:cNvPr id="24" name="Group 23">
            <a:extLst>
              <a:ext uri="{FF2B5EF4-FFF2-40B4-BE49-F238E27FC236}">
                <a16:creationId xmlns:a16="http://schemas.microsoft.com/office/drawing/2014/main" id="{181857BE-B3A5-4F8B-AB8E-989DD8415B3F}"/>
              </a:ext>
            </a:extLst>
          </p:cNvPr>
          <p:cNvGrpSpPr/>
          <p:nvPr/>
        </p:nvGrpSpPr>
        <p:grpSpPr>
          <a:xfrm>
            <a:off x="234134" y="4960198"/>
            <a:ext cx="2354363" cy="1054193"/>
            <a:chOff x="259437" y="4908411"/>
            <a:chExt cx="2422969" cy="1054193"/>
          </a:xfrm>
        </p:grpSpPr>
        <p:pic>
          <p:nvPicPr>
            <p:cNvPr id="25" name="Picture 24">
              <a:extLst>
                <a:ext uri="{FF2B5EF4-FFF2-40B4-BE49-F238E27FC236}">
                  <a16:creationId xmlns:a16="http://schemas.microsoft.com/office/drawing/2014/main" id="{3BEC8064-262D-4483-8E37-3FE036F300CD}"/>
                </a:ext>
              </a:extLst>
            </p:cNvPr>
            <p:cNvPicPr>
              <a:picLocks noChangeAspect="1"/>
            </p:cNvPicPr>
            <p:nvPr/>
          </p:nvPicPr>
          <p:blipFill>
            <a:blip r:embed="rId5"/>
            <a:stretch>
              <a:fillRect/>
            </a:stretch>
          </p:blipFill>
          <p:spPr>
            <a:xfrm>
              <a:off x="1071919" y="4908411"/>
              <a:ext cx="823434" cy="1013215"/>
            </a:xfrm>
            <a:prstGeom prst="rect">
              <a:avLst/>
            </a:prstGeom>
          </p:spPr>
        </p:pic>
        <p:pic>
          <p:nvPicPr>
            <p:cNvPr id="26" name="Picture 25">
              <a:extLst>
                <a:ext uri="{FF2B5EF4-FFF2-40B4-BE49-F238E27FC236}">
                  <a16:creationId xmlns:a16="http://schemas.microsoft.com/office/drawing/2014/main" id="{6A547C31-7467-4261-886B-8DFA1FD957F1}"/>
                </a:ext>
              </a:extLst>
            </p:cNvPr>
            <p:cNvPicPr>
              <a:picLocks noChangeAspect="1"/>
            </p:cNvPicPr>
            <p:nvPr/>
          </p:nvPicPr>
          <p:blipFill>
            <a:blip r:embed="rId6"/>
            <a:stretch>
              <a:fillRect/>
            </a:stretch>
          </p:blipFill>
          <p:spPr>
            <a:xfrm>
              <a:off x="259437" y="4908411"/>
              <a:ext cx="753677" cy="1049005"/>
            </a:xfrm>
            <a:prstGeom prst="rect">
              <a:avLst/>
            </a:prstGeom>
          </p:spPr>
        </p:pic>
        <p:pic>
          <p:nvPicPr>
            <p:cNvPr id="27" name="Picture 26">
              <a:extLst>
                <a:ext uri="{FF2B5EF4-FFF2-40B4-BE49-F238E27FC236}">
                  <a16:creationId xmlns:a16="http://schemas.microsoft.com/office/drawing/2014/main" id="{E3AA36E6-FBB0-44BF-B56B-EB85B192FBFE}"/>
                </a:ext>
              </a:extLst>
            </p:cNvPr>
            <p:cNvPicPr>
              <a:picLocks noChangeAspect="1"/>
            </p:cNvPicPr>
            <p:nvPr/>
          </p:nvPicPr>
          <p:blipFill>
            <a:blip r:embed="rId7"/>
            <a:stretch>
              <a:fillRect/>
            </a:stretch>
          </p:blipFill>
          <p:spPr>
            <a:xfrm>
              <a:off x="1950327" y="4908411"/>
              <a:ext cx="732079" cy="1054193"/>
            </a:xfrm>
            <a:prstGeom prst="rect">
              <a:avLst/>
            </a:prstGeom>
          </p:spPr>
        </p:pic>
      </p:grpSp>
      <p:pic>
        <p:nvPicPr>
          <p:cNvPr id="28" name="Picture 27">
            <a:extLst>
              <a:ext uri="{FF2B5EF4-FFF2-40B4-BE49-F238E27FC236}">
                <a16:creationId xmlns:a16="http://schemas.microsoft.com/office/drawing/2014/main" id="{580B3B94-BB1E-4ADD-9A7E-6E63B84D924B}"/>
              </a:ext>
            </a:extLst>
          </p:cNvPr>
          <p:cNvPicPr>
            <a:picLocks noChangeAspect="1"/>
          </p:cNvPicPr>
          <p:nvPr/>
        </p:nvPicPr>
        <p:blipFill>
          <a:blip r:embed="rId8"/>
          <a:stretch>
            <a:fillRect/>
          </a:stretch>
        </p:blipFill>
        <p:spPr>
          <a:xfrm>
            <a:off x="282061" y="2280050"/>
            <a:ext cx="732171" cy="1041200"/>
          </a:xfrm>
          <a:prstGeom prst="rect">
            <a:avLst/>
          </a:prstGeom>
        </p:spPr>
      </p:pic>
      <p:pic>
        <p:nvPicPr>
          <p:cNvPr id="29" name="Picture 28">
            <a:extLst>
              <a:ext uri="{FF2B5EF4-FFF2-40B4-BE49-F238E27FC236}">
                <a16:creationId xmlns:a16="http://schemas.microsoft.com/office/drawing/2014/main" id="{C07E263A-AE79-4F89-A249-1EE836AAF11B}"/>
              </a:ext>
            </a:extLst>
          </p:cNvPr>
          <p:cNvPicPr>
            <a:picLocks noChangeAspect="1"/>
          </p:cNvPicPr>
          <p:nvPr/>
        </p:nvPicPr>
        <p:blipFill>
          <a:blip r:embed="rId9"/>
          <a:stretch>
            <a:fillRect/>
          </a:stretch>
        </p:blipFill>
        <p:spPr>
          <a:xfrm>
            <a:off x="1063173" y="2264523"/>
            <a:ext cx="813974" cy="1045773"/>
          </a:xfrm>
          <a:prstGeom prst="rect">
            <a:avLst/>
          </a:prstGeom>
        </p:spPr>
      </p:pic>
      <p:pic>
        <p:nvPicPr>
          <p:cNvPr id="30" name="Picture 29">
            <a:extLst>
              <a:ext uri="{FF2B5EF4-FFF2-40B4-BE49-F238E27FC236}">
                <a16:creationId xmlns:a16="http://schemas.microsoft.com/office/drawing/2014/main" id="{21AFF091-4D61-4E90-B1F6-1BBEDFDD04C9}"/>
              </a:ext>
            </a:extLst>
          </p:cNvPr>
          <p:cNvPicPr>
            <a:picLocks noChangeAspect="1"/>
          </p:cNvPicPr>
          <p:nvPr/>
        </p:nvPicPr>
        <p:blipFill>
          <a:blip r:embed="rId10"/>
          <a:stretch>
            <a:fillRect/>
          </a:stretch>
        </p:blipFill>
        <p:spPr>
          <a:xfrm>
            <a:off x="1920256" y="2265145"/>
            <a:ext cx="719651" cy="1061109"/>
          </a:xfrm>
          <a:prstGeom prst="rect">
            <a:avLst/>
          </a:prstGeom>
        </p:spPr>
      </p:pic>
      <p:pic>
        <p:nvPicPr>
          <p:cNvPr id="31" name="Picture 30">
            <a:extLst>
              <a:ext uri="{FF2B5EF4-FFF2-40B4-BE49-F238E27FC236}">
                <a16:creationId xmlns:a16="http://schemas.microsoft.com/office/drawing/2014/main" id="{20BED78A-023B-45C8-ACAF-A40110D68A49}"/>
              </a:ext>
            </a:extLst>
          </p:cNvPr>
          <p:cNvPicPr>
            <a:picLocks noChangeAspect="1"/>
          </p:cNvPicPr>
          <p:nvPr/>
        </p:nvPicPr>
        <p:blipFill>
          <a:blip r:embed="rId11"/>
          <a:stretch>
            <a:fillRect/>
          </a:stretch>
        </p:blipFill>
        <p:spPr>
          <a:xfrm>
            <a:off x="234134" y="3604211"/>
            <a:ext cx="712338" cy="1083224"/>
          </a:xfrm>
          <a:prstGeom prst="rect">
            <a:avLst/>
          </a:prstGeom>
        </p:spPr>
      </p:pic>
      <p:pic>
        <p:nvPicPr>
          <p:cNvPr id="32" name="Picture 31">
            <a:extLst>
              <a:ext uri="{FF2B5EF4-FFF2-40B4-BE49-F238E27FC236}">
                <a16:creationId xmlns:a16="http://schemas.microsoft.com/office/drawing/2014/main" id="{C692FD8A-B415-444D-8783-8B6217C9E828}"/>
              </a:ext>
            </a:extLst>
          </p:cNvPr>
          <p:cNvPicPr>
            <a:picLocks noChangeAspect="1"/>
          </p:cNvPicPr>
          <p:nvPr/>
        </p:nvPicPr>
        <p:blipFill>
          <a:blip r:embed="rId12"/>
          <a:stretch>
            <a:fillRect/>
          </a:stretch>
        </p:blipFill>
        <p:spPr>
          <a:xfrm>
            <a:off x="1023611" y="3594485"/>
            <a:ext cx="853536" cy="1121790"/>
          </a:xfrm>
          <a:prstGeom prst="rect">
            <a:avLst/>
          </a:prstGeom>
        </p:spPr>
      </p:pic>
      <p:pic>
        <p:nvPicPr>
          <p:cNvPr id="33" name="Picture 32">
            <a:extLst>
              <a:ext uri="{FF2B5EF4-FFF2-40B4-BE49-F238E27FC236}">
                <a16:creationId xmlns:a16="http://schemas.microsoft.com/office/drawing/2014/main" id="{1498B1E0-BDF5-48D2-ACC2-28C9AA5F0C7F}"/>
              </a:ext>
            </a:extLst>
          </p:cNvPr>
          <p:cNvPicPr>
            <a:picLocks noChangeAspect="1"/>
          </p:cNvPicPr>
          <p:nvPr/>
        </p:nvPicPr>
        <p:blipFill>
          <a:blip r:embed="rId13"/>
          <a:stretch>
            <a:fillRect/>
          </a:stretch>
        </p:blipFill>
        <p:spPr>
          <a:xfrm>
            <a:off x="1922127" y="3594515"/>
            <a:ext cx="700847" cy="1092920"/>
          </a:xfrm>
          <a:prstGeom prst="rect">
            <a:avLst/>
          </a:prstGeom>
        </p:spPr>
      </p:pic>
      <p:sp>
        <p:nvSpPr>
          <p:cNvPr id="34" name="Rectangle 33">
            <a:extLst>
              <a:ext uri="{FF2B5EF4-FFF2-40B4-BE49-F238E27FC236}">
                <a16:creationId xmlns:a16="http://schemas.microsoft.com/office/drawing/2014/main" id="{2E2E9544-D716-43C2-A428-1330DA1842AF}"/>
              </a:ext>
            </a:extLst>
          </p:cNvPr>
          <p:cNvSpPr/>
          <p:nvPr/>
        </p:nvSpPr>
        <p:spPr>
          <a:xfrm>
            <a:off x="2868353" y="5555219"/>
            <a:ext cx="6030437" cy="464581"/>
          </a:xfrm>
          <a:prstGeom prst="rect">
            <a:avLst/>
          </a:prstGeom>
          <a:solidFill>
            <a:schemeClr val="accent4">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5" name="TextBox 34">
            <a:extLst>
              <a:ext uri="{FF2B5EF4-FFF2-40B4-BE49-F238E27FC236}">
                <a16:creationId xmlns:a16="http://schemas.microsoft.com/office/drawing/2014/main" id="{AED2A10B-7C3C-42AB-9EF5-0564066DAC04}"/>
              </a:ext>
            </a:extLst>
          </p:cNvPr>
          <p:cNvSpPr txBox="1"/>
          <p:nvPr/>
        </p:nvSpPr>
        <p:spPr>
          <a:xfrm>
            <a:off x="2983687" y="5633620"/>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23-24: Special Topics + Final Projects</a:t>
            </a:r>
            <a:endParaRPr lang="en-US" sz="1200" b="1" u="sng" dirty="0">
              <a:latin typeface="Arial" panose="020B0604020202020204" pitchFamily="34" charset="0"/>
              <a:cs typeface="Arial" panose="020B0604020202020204" pitchFamily="34" charset="0"/>
            </a:endParaRPr>
          </a:p>
        </p:txBody>
      </p:sp>
      <p:pic>
        <p:nvPicPr>
          <p:cNvPr id="1026" name="Picture 2" descr="Learning the bash Shell: Unix Shell Programming (In a Nutshell (O'Reilly))">
            <a:extLst>
              <a:ext uri="{FF2B5EF4-FFF2-40B4-BE49-F238E27FC236}">
                <a16:creationId xmlns:a16="http://schemas.microsoft.com/office/drawing/2014/main" id="{26E0F69B-6579-4BE2-B496-CC964C4B966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83" r="15764"/>
          <a:stretch/>
        </p:blipFill>
        <p:spPr bwMode="auto">
          <a:xfrm>
            <a:off x="958698" y="948634"/>
            <a:ext cx="813974" cy="1037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Hacker Playbook 3: Practical Guide To Penetration Testing">
            <a:extLst>
              <a:ext uri="{FF2B5EF4-FFF2-40B4-BE49-F238E27FC236}">
                <a16:creationId xmlns:a16="http://schemas.microsoft.com/office/drawing/2014/main" id="{D00750E5-D7A0-4A22-A642-D70E3FA5242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6758" r="15687"/>
          <a:stretch/>
        </p:blipFill>
        <p:spPr bwMode="auto">
          <a:xfrm>
            <a:off x="1043610" y="3594485"/>
            <a:ext cx="822119" cy="1121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Kali Linux: Security Testing, Penetration Testing, and Ethical Hacking">
            <a:extLst>
              <a:ext uri="{FF2B5EF4-FFF2-40B4-BE49-F238E27FC236}">
                <a16:creationId xmlns:a16="http://schemas.microsoft.com/office/drawing/2014/main" id="{C239DBF3-22F1-4A98-9CAB-4CCE94B41A1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3303" r="13303"/>
          <a:stretch/>
        </p:blipFill>
        <p:spPr bwMode="auto">
          <a:xfrm>
            <a:off x="1897146" y="3594485"/>
            <a:ext cx="733966" cy="11080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ages-na.ssl-images-amazon.com/images/I/31nyO6DhPAL._SX322_BO1,204,203,200_.jpg">
            <a:extLst>
              <a:ext uri="{FF2B5EF4-FFF2-40B4-BE49-F238E27FC236}">
                <a16:creationId xmlns:a16="http://schemas.microsoft.com/office/drawing/2014/main" id="{2EC027B4-47DD-4B72-BD4A-7A368E1EB63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8570" y="3614439"/>
            <a:ext cx="707902" cy="109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23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Build A Password Cracker</a:t>
            </a:r>
          </a:p>
        </p:txBody>
      </p:sp>
      <p:grpSp>
        <p:nvGrpSpPr>
          <p:cNvPr id="5" name="Group 4">
            <a:extLst>
              <a:ext uri="{FF2B5EF4-FFF2-40B4-BE49-F238E27FC236}">
                <a16:creationId xmlns:a16="http://schemas.microsoft.com/office/drawing/2014/main" id="{4581BB1B-DA4B-4A71-A8B4-0FF3A8D224DF}"/>
              </a:ext>
            </a:extLst>
          </p:cNvPr>
          <p:cNvGrpSpPr/>
          <p:nvPr/>
        </p:nvGrpSpPr>
        <p:grpSpPr>
          <a:xfrm>
            <a:off x="10886" y="838200"/>
            <a:ext cx="9133114" cy="3886200"/>
            <a:chOff x="10886" y="2209800"/>
            <a:chExt cx="8955735" cy="3719788"/>
          </a:xfrm>
        </p:grpSpPr>
        <p:pic>
          <p:nvPicPr>
            <p:cNvPr id="3" name="Picture 2">
              <a:extLst>
                <a:ext uri="{FF2B5EF4-FFF2-40B4-BE49-F238E27FC236}">
                  <a16:creationId xmlns:a16="http://schemas.microsoft.com/office/drawing/2014/main" id="{CBEDFC66-0C6D-4C4B-841E-C9B3151747C1}"/>
                </a:ext>
              </a:extLst>
            </p:cNvPr>
            <p:cNvPicPr>
              <a:picLocks noChangeAspect="1"/>
            </p:cNvPicPr>
            <p:nvPr/>
          </p:nvPicPr>
          <p:blipFill>
            <a:blip r:embed="rId2"/>
            <a:stretch>
              <a:fillRect/>
            </a:stretch>
          </p:blipFill>
          <p:spPr>
            <a:xfrm>
              <a:off x="1066186" y="2209800"/>
              <a:ext cx="7900435" cy="3719788"/>
            </a:xfrm>
            <a:prstGeom prst="rect">
              <a:avLst/>
            </a:prstGeom>
          </p:spPr>
        </p:pic>
        <p:pic>
          <p:nvPicPr>
            <p:cNvPr id="4" name="Picture 3">
              <a:extLst>
                <a:ext uri="{FF2B5EF4-FFF2-40B4-BE49-F238E27FC236}">
                  <a16:creationId xmlns:a16="http://schemas.microsoft.com/office/drawing/2014/main" id="{2874AFA9-E8AC-4FE6-9F2D-0B147C856CA6}"/>
                </a:ext>
              </a:extLst>
            </p:cNvPr>
            <p:cNvPicPr>
              <a:picLocks noChangeAspect="1"/>
            </p:cNvPicPr>
            <p:nvPr/>
          </p:nvPicPr>
          <p:blipFill>
            <a:blip r:embed="rId3"/>
            <a:stretch>
              <a:fillRect/>
            </a:stretch>
          </p:blipFill>
          <p:spPr>
            <a:xfrm>
              <a:off x="10886" y="2209800"/>
              <a:ext cx="1055300" cy="3719788"/>
            </a:xfrm>
            <a:prstGeom prst="rect">
              <a:avLst/>
            </a:prstGeom>
          </p:spPr>
        </p:pic>
      </p:grpSp>
      <p:sp>
        <p:nvSpPr>
          <p:cNvPr id="6" name="Content Placeholder 2">
            <a:extLst>
              <a:ext uri="{FF2B5EF4-FFF2-40B4-BE49-F238E27FC236}">
                <a16:creationId xmlns:a16="http://schemas.microsoft.com/office/drawing/2014/main" id="{AB05030C-1D70-454B-AAEE-D3B7809CBEDA}"/>
              </a:ext>
            </a:extLst>
          </p:cNvPr>
          <p:cNvSpPr txBox="1">
            <a:spLocks/>
          </p:cNvSpPr>
          <p:nvPr/>
        </p:nvSpPr>
        <p:spPr>
          <a:xfrm>
            <a:off x="152400" y="4876800"/>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We’ll learn to write Python code that breaks into password encrypted files by brute forcing tens of thousands of common passwords. </a:t>
            </a:r>
          </a:p>
        </p:txBody>
      </p:sp>
    </p:spTree>
    <p:extLst>
      <p:ext uri="{BB962C8B-B14F-4D97-AF65-F5344CB8AC3E}">
        <p14:creationId xmlns:p14="http://schemas.microsoft.com/office/powerpoint/2010/main" val="184046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Analyze Network Traffic for Malware</a:t>
            </a:r>
          </a:p>
        </p:txBody>
      </p:sp>
      <p:grpSp>
        <p:nvGrpSpPr>
          <p:cNvPr id="6" name="Group 5">
            <a:extLst>
              <a:ext uri="{FF2B5EF4-FFF2-40B4-BE49-F238E27FC236}">
                <a16:creationId xmlns:a16="http://schemas.microsoft.com/office/drawing/2014/main" id="{10CABDAC-5A1F-4D1E-927A-FA5AAF046EA1}"/>
              </a:ext>
            </a:extLst>
          </p:cNvPr>
          <p:cNvGrpSpPr/>
          <p:nvPr/>
        </p:nvGrpSpPr>
        <p:grpSpPr>
          <a:xfrm>
            <a:off x="312420" y="838200"/>
            <a:ext cx="5638800" cy="5378629"/>
            <a:chOff x="1981200" y="838200"/>
            <a:chExt cx="5638800" cy="5378629"/>
          </a:xfrm>
        </p:grpSpPr>
        <p:pic>
          <p:nvPicPr>
            <p:cNvPr id="4" name="Picture 3" descr="A screenshot of a social media post&#10;&#10;Description generated with very high confidence">
              <a:extLst>
                <a:ext uri="{FF2B5EF4-FFF2-40B4-BE49-F238E27FC236}">
                  <a16:creationId xmlns:a16="http://schemas.microsoft.com/office/drawing/2014/main" id="{E53865B9-5169-460E-98A1-E946A838F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838200"/>
              <a:ext cx="5638800" cy="5378629"/>
            </a:xfrm>
            <a:prstGeom prst="rect">
              <a:avLst/>
            </a:prstGeom>
          </p:spPr>
        </p:pic>
        <p:sp>
          <p:nvSpPr>
            <p:cNvPr id="5" name="Rectangle 4">
              <a:extLst>
                <a:ext uri="{FF2B5EF4-FFF2-40B4-BE49-F238E27FC236}">
                  <a16:creationId xmlns:a16="http://schemas.microsoft.com/office/drawing/2014/main" id="{9AE59FC6-F966-47F8-846A-DCCF7223ECC7}"/>
                </a:ext>
              </a:extLst>
            </p:cNvPr>
            <p:cNvSpPr/>
            <p:nvPr/>
          </p:nvSpPr>
          <p:spPr>
            <a:xfrm>
              <a:off x="4114800" y="1828800"/>
              <a:ext cx="32766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a:extLst>
              <a:ext uri="{FF2B5EF4-FFF2-40B4-BE49-F238E27FC236}">
                <a16:creationId xmlns:a16="http://schemas.microsoft.com/office/drawing/2014/main" id="{E7533654-FC40-4389-B8E0-50B0862257F2}"/>
              </a:ext>
            </a:extLst>
          </p:cNvPr>
          <p:cNvSpPr txBox="1">
            <a:spLocks/>
          </p:cNvSpPr>
          <p:nvPr/>
        </p:nvSpPr>
        <p:spPr>
          <a:xfrm>
            <a:off x="6096000" y="1850571"/>
            <a:ext cx="2971800" cy="2514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600" dirty="0">
                <a:latin typeface="Arial" panose="020B0604020202020204" pitchFamily="34" charset="0"/>
                <a:cs typeface="Arial" panose="020B0604020202020204" pitchFamily="34" charset="0"/>
              </a:rPr>
              <a:t>We’ll learn to process complex network traffic logs to find evidence of malware being sent across networks. </a:t>
            </a:r>
          </a:p>
        </p:txBody>
      </p:sp>
    </p:spTree>
    <p:extLst>
      <p:ext uri="{BB962C8B-B14F-4D97-AF65-F5344CB8AC3E}">
        <p14:creationId xmlns:p14="http://schemas.microsoft.com/office/powerpoint/2010/main" val="654110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Encryption / Decryption Systems</a:t>
            </a:r>
          </a:p>
        </p:txBody>
      </p:sp>
      <p:sp>
        <p:nvSpPr>
          <p:cNvPr id="8" name="Rectangle 7">
            <a:extLst>
              <a:ext uri="{FF2B5EF4-FFF2-40B4-BE49-F238E27FC236}">
                <a16:creationId xmlns:a16="http://schemas.microsoft.com/office/drawing/2014/main" id="{2D4764D0-93DB-4147-88C9-D5CAB7B525CC}"/>
              </a:ext>
            </a:extLst>
          </p:cNvPr>
          <p:cNvSpPr/>
          <p:nvPr/>
        </p:nvSpPr>
        <p:spPr>
          <a:xfrm>
            <a:off x="304800" y="1833411"/>
            <a:ext cx="2514600" cy="1752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Readable</a:t>
            </a:r>
          </a:p>
          <a:p>
            <a:pPr algn="ctr"/>
            <a:r>
              <a:rPr lang="en-US" sz="2400" dirty="0">
                <a:solidFill>
                  <a:schemeClr val="tx1"/>
                </a:solidFill>
              </a:rPr>
              <a:t>Message, </a:t>
            </a:r>
          </a:p>
          <a:p>
            <a:pPr algn="ctr"/>
            <a:r>
              <a:rPr lang="en-US" sz="2400" dirty="0">
                <a:solidFill>
                  <a:schemeClr val="tx1"/>
                </a:solidFill>
              </a:rPr>
              <a:t>File, or Data</a:t>
            </a:r>
          </a:p>
        </p:txBody>
      </p:sp>
      <p:sp>
        <p:nvSpPr>
          <p:cNvPr id="9" name="TextBox 8">
            <a:extLst>
              <a:ext uri="{FF2B5EF4-FFF2-40B4-BE49-F238E27FC236}">
                <a16:creationId xmlns:a16="http://schemas.microsoft.com/office/drawing/2014/main" id="{2F127D15-E7BB-4A41-872E-5CF6EA5C49D2}"/>
              </a:ext>
            </a:extLst>
          </p:cNvPr>
          <p:cNvSpPr txBox="1"/>
          <p:nvPr/>
        </p:nvSpPr>
        <p:spPr>
          <a:xfrm>
            <a:off x="648686" y="1360443"/>
            <a:ext cx="1826827" cy="461665"/>
          </a:xfrm>
          <a:prstGeom prst="rect">
            <a:avLst/>
          </a:prstGeom>
          <a:noFill/>
        </p:spPr>
        <p:txBody>
          <a:bodyPr wrap="square" rtlCol="0">
            <a:spAutoFit/>
          </a:bodyPr>
          <a:lstStyle/>
          <a:p>
            <a:pPr algn="ctr"/>
            <a:r>
              <a:rPr lang="en-US" sz="2400" b="1" dirty="0"/>
              <a:t>Plaintext</a:t>
            </a:r>
          </a:p>
        </p:txBody>
      </p:sp>
      <p:sp>
        <p:nvSpPr>
          <p:cNvPr id="10" name="Rectangle 9">
            <a:extLst>
              <a:ext uri="{FF2B5EF4-FFF2-40B4-BE49-F238E27FC236}">
                <a16:creationId xmlns:a16="http://schemas.microsoft.com/office/drawing/2014/main" id="{EB10465F-DFF0-495D-8CCC-69404D6E8996}"/>
              </a:ext>
            </a:extLst>
          </p:cNvPr>
          <p:cNvSpPr/>
          <p:nvPr/>
        </p:nvSpPr>
        <p:spPr>
          <a:xfrm>
            <a:off x="6291943" y="1804382"/>
            <a:ext cx="2514600" cy="1752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Encrypted</a:t>
            </a:r>
            <a:r>
              <a:rPr lang="en-US" sz="2400" dirty="0">
                <a:solidFill>
                  <a:schemeClr val="tx1"/>
                </a:solidFill>
              </a:rPr>
              <a:t> Message, File, or Data</a:t>
            </a:r>
          </a:p>
        </p:txBody>
      </p:sp>
      <p:sp>
        <p:nvSpPr>
          <p:cNvPr id="11" name="TextBox 10">
            <a:extLst>
              <a:ext uri="{FF2B5EF4-FFF2-40B4-BE49-F238E27FC236}">
                <a16:creationId xmlns:a16="http://schemas.microsoft.com/office/drawing/2014/main" id="{3D4F1C00-0796-4DF6-95AA-3E85A18A1AED}"/>
              </a:ext>
            </a:extLst>
          </p:cNvPr>
          <p:cNvSpPr txBox="1"/>
          <p:nvPr/>
        </p:nvSpPr>
        <p:spPr>
          <a:xfrm>
            <a:off x="6635829" y="1309999"/>
            <a:ext cx="1826827" cy="461665"/>
          </a:xfrm>
          <a:prstGeom prst="rect">
            <a:avLst/>
          </a:prstGeom>
          <a:noFill/>
        </p:spPr>
        <p:txBody>
          <a:bodyPr wrap="square" rtlCol="0">
            <a:spAutoFit/>
          </a:bodyPr>
          <a:lstStyle/>
          <a:p>
            <a:pPr algn="ctr"/>
            <a:r>
              <a:rPr lang="en-US" sz="2400" b="1" dirty="0"/>
              <a:t>Ciphertext</a:t>
            </a:r>
          </a:p>
        </p:txBody>
      </p:sp>
      <p:cxnSp>
        <p:nvCxnSpPr>
          <p:cNvPr id="12" name="Straight Arrow Connector 11">
            <a:extLst>
              <a:ext uri="{FF2B5EF4-FFF2-40B4-BE49-F238E27FC236}">
                <a16:creationId xmlns:a16="http://schemas.microsoft.com/office/drawing/2014/main" id="{A417116B-98FC-4580-8E01-1E8FAD669607}"/>
              </a:ext>
            </a:extLst>
          </p:cNvPr>
          <p:cNvCxnSpPr>
            <a:cxnSpLocks/>
          </p:cNvCxnSpPr>
          <p:nvPr/>
        </p:nvCxnSpPr>
        <p:spPr>
          <a:xfrm>
            <a:off x="2932137" y="1971910"/>
            <a:ext cx="3316263"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2" descr="Image result for key clipart">
            <a:extLst>
              <a:ext uri="{FF2B5EF4-FFF2-40B4-BE49-F238E27FC236}">
                <a16:creationId xmlns:a16="http://schemas.microsoft.com/office/drawing/2014/main" id="{A99CB4C7-D70A-4DEA-A18B-796E5792E6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7450" y="2170419"/>
            <a:ext cx="990600" cy="10331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956BB0-6DDC-4088-8E98-76295C3398EA}"/>
              </a:ext>
            </a:extLst>
          </p:cNvPr>
          <p:cNvSpPr txBox="1"/>
          <p:nvPr/>
        </p:nvSpPr>
        <p:spPr>
          <a:xfrm>
            <a:off x="3676854" y="1517167"/>
            <a:ext cx="1826827" cy="369332"/>
          </a:xfrm>
          <a:prstGeom prst="rect">
            <a:avLst/>
          </a:prstGeom>
          <a:noFill/>
        </p:spPr>
        <p:txBody>
          <a:bodyPr wrap="square" rtlCol="0">
            <a:spAutoFit/>
          </a:bodyPr>
          <a:lstStyle/>
          <a:p>
            <a:pPr algn="ctr"/>
            <a:r>
              <a:rPr lang="en-US" b="1" dirty="0"/>
              <a:t>Encryption</a:t>
            </a:r>
          </a:p>
        </p:txBody>
      </p:sp>
      <p:cxnSp>
        <p:nvCxnSpPr>
          <p:cNvPr id="15" name="Straight Arrow Connector 14">
            <a:extLst>
              <a:ext uri="{FF2B5EF4-FFF2-40B4-BE49-F238E27FC236}">
                <a16:creationId xmlns:a16="http://schemas.microsoft.com/office/drawing/2014/main" id="{C535DA56-D664-4600-8C11-FB6547002D3E}"/>
              </a:ext>
            </a:extLst>
          </p:cNvPr>
          <p:cNvCxnSpPr>
            <a:cxnSpLocks/>
          </p:cNvCxnSpPr>
          <p:nvPr/>
        </p:nvCxnSpPr>
        <p:spPr>
          <a:xfrm flipH="1">
            <a:off x="2849759" y="3352800"/>
            <a:ext cx="3316263"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6C88A7-89E3-41C3-B296-A3112A92E93E}"/>
              </a:ext>
            </a:extLst>
          </p:cNvPr>
          <p:cNvSpPr txBox="1"/>
          <p:nvPr/>
        </p:nvSpPr>
        <p:spPr>
          <a:xfrm>
            <a:off x="3691270" y="3396190"/>
            <a:ext cx="1826827" cy="369332"/>
          </a:xfrm>
          <a:prstGeom prst="rect">
            <a:avLst/>
          </a:prstGeom>
          <a:noFill/>
        </p:spPr>
        <p:txBody>
          <a:bodyPr wrap="square" rtlCol="0">
            <a:spAutoFit/>
          </a:bodyPr>
          <a:lstStyle/>
          <a:p>
            <a:pPr algn="ctr"/>
            <a:r>
              <a:rPr lang="en-US" b="1" dirty="0"/>
              <a:t>Decryption</a:t>
            </a:r>
          </a:p>
        </p:txBody>
      </p:sp>
      <p:sp>
        <p:nvSpPr>
          <p:cNvPr id="17" name="TextBox 16">
            <a:extLst>
              <a:ext uri="{FF2B5EF4-FFF2-40B4-BE49-F238E27FC236}">
                <a16:creationId xmlns:a16="http://schemas.microsoft.com/office/drawing/2014/main" id="{71764A87-1191-4FE2-B77C-B10F48E9CB7A}"/>
              </a:ext>
            </a:extLst>
          </p:cNvPr>
          <p:cNvSpPr txBox="1"/>
          <p:nvPr/>
        </p:nvSpPr>
        <p:spPr>
          <a:xfrm>
            <a:off x="3705883" y="2484304"/>
            <a:ext cx="1826827" cy="369332"/>
          </a:xfrm>
          <a:prstGeom prst="rect">
            <a:avLst/>
          </a:prstGeom>
          <a:noFill/>
        </p:spPr>
        <p:txBody>
          <a:bodyPr wrap="square" rtlCol="0">
            <a:spAutoFit/>
          </a:bodyPr>
          <a:lstStyle/>
          <a:p>
            <a:pPr algn="ctr"/>
            <a:r>
              <a:rPr lang="en-US" b="1" dirty="0"/>
              <a:t>Key(s)</a:t>
            </a:r>
          </a:p>
        </p:txBody>
      </p:sp>
      <p:pic>
        <p:nvPicPr>
          <p:cNvPr id="18" name="Picture 2" descr="Image result for key clipart">
            <a:extLst>
              <a:ext uri="{FF2B5EF4-FFF2-40B4-BE49-F238E27FC236}">
                <a16:creationId xmlns:a16="http://schemas.microsoft.com/office/drawing/2014/main" id="{3DD393CC-047D-40FA-A7EB-DB7BB31DB5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0543" y="2193126"/>
            <a:ext cx="990600" cy="103317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A016C644-1F49-46B3-AE43-5FA75FE7F6A6}"/>
              </a:ext>
            </a:extLst>
          </p:cNvPr>
          <p:cNvSpPr txBox="1">
            <a:spLocks/>
          </p:cNvSpPr>
          <p:nvPr/>
        </p:nvSpPr>
        <p:spPr>
          <a:xfrm>
            <a:off x="51609" y="4339897"/>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3200" dirty="0">
                <a:latin typeface="Arial" panose="020B0604020202020204" pitchFamily="34" charset="0"/>
                <a:cs typeface="Arial" panose="020B0604020202020204" pitchFamily="34" charset="0"/>
              </a:rPr>
              <a:t>We’ll learn how modern cryptography works and learn how historic methods of encryption could be broken through simple means. </a:t>
            </a:r>
          </a:p>
        </p:txBody>
      </p:sp>
    </p:spTree>
    <p:extLst>
      <p:ext uri="{BB962C8B-B14F-4D97-AF65-F5344CB8AC3E}">
        <p14:creationId xmlns:p14="http://schemas.microsoft.com/office/powerpoint/2010/main" val="429094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Web Application Hardening</a:t>
            </a:r>
          </a:p>
        </p:txBody>
      </p:sp>
      <p:pic>
        <p:nvPicPr>
          <p:cNvPr id="20" name="Picture 2" descr="Image result for cross site scripting">
            <a:extLst>
              <a:ext uri="{FF2B5EF4-FFF2-40B4-BE49-F238E27FC236}">
                <a16:creationId xmlns:a16="http://schemas.microsoft.com/office/drawing/2014/main" id="{C0BFEEEA-FD5C-4717-80EB-12E24E51D7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4" b="4859"/>
          <a:stretch/>
        </p:blipFill>
        <p:spPr bwMode="auto">
          <a:xfrm>
            <a:off x="762000" y="762000"/>
            <a:ext cx="7620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5141F00C-2EC5-4E81-B5BD-B8F571EBD06A}"/>
              </a:ext>
            </a:extLst>
          </p:cNvPr>
          <p:cNvSpPr txBox="1">
            <a:spLocks/>
          </p:cNvSpPr>
          <p:nvPr/>
        </p:nvSpPr>
        <p:spPr>
          <a:xfrm>
            <a:off x="51609" y="5257800"/>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800" dirty="0">
                <a:latin typeface="Arial" panose="020B0604020202020204" pitchFamily="34" charset="0"/>
                <a:cs typeface="Arial" panose="020B0604020202020204" pitchFamily="34" charset="0"/>
              </a:rPr>
              <a:t>We’ll learn how web applications can be defended against the most common attacks.</a:t>
            </a:r>
          </a:p>
        </p:txBody>
      </p:sp>
    </p:spTree>
    <p:extLst>
      <p:ext uri="{BB962C8B-B14F-4D97-AF65-F5344CB8AC3E}">
        <p14:creationId xmlns:p14="http://schemas.microsoft.com/office/powerpoint/2010/main" val="3417726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fontScale="90000"/>
          </a:bodyPr>
          <a:lstStyle/>
          <a:p>
            <a:r>
              <a:rPr lang="en-US" dirty="0"/>
              <a:t>Example Activity: Identify Vulnerabilities in Unpatched Systems</a:t>
            </a:r>
          </a:p>
        </p:txBody>
      </p:sp>
      <p:grpSp>
        <p:nvGrpSpPr>
          <p:cNvPr id="3" name="Group 2">
            <a:extLst>
              <a:ext uri="{FF2B5EF4-FFF2-40B4-BE49-F238E27FC236}">
                <a16:creationId xmlns:a16="http://schemas.microsoft.com/office/drawing/2014/main" id="{F6E4974C-692B-45C1-A548-7547283ED63B}"/>
              </a:ext>
            </a:extLst>
          </p:cNvPr>
          <p:cNvGrpSpPr/>
          <p:nvPr/>
        </p:nvGrpSpPr>
        <p:grpSpPr>
          <a:xfrm>
            <a:off x="54429" y="822046"/>
            <a:ext cx="9037962" cy="4038600"/>
            <a:chOff x="-123945" y="807252"/>
            <a:chExt cx="10125075" cy="4524375"/>
          </a:xfrm>
        </p:grpSpPr>
        <p:pic>
          <p:nvPicPr>
            <p:cNvPr id="4" name="Picture 2" descr="Image result for metasploit">
              <a:extLst>
                <a:ext uri="{FF2B5EF4-FFF2-40B4-BE49-F238E27FC236}">
                  <a16:creationId xmlns:a16="http://schemas.microsoft.com/office/drawing/2014/main" id="{D0D6422E-67DE-49D4-AD24-8FF1543A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930" y="977168"/>
              <a:ext cx="5791200" cy="41845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etasploit">
              <a:extLst>
                <a:ext uri="{FF2B5EF4-FFF2-40B4-BE49-F238E27FC236}">
                  <a16:creationId xmlns:a16="http://schemas.microsoft.com/office/drawing/2014/main" id="{BA57F837-A2D7-4F5A-B9B4-A28C06438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45" y="807252"/>
              <a:ext cx="4333875" cy="45243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FD2DF739-E127-42AC-A533-36C3D60A8389}"/>
              </a:ext>
            </a:extLst>
          </p:cNvPr>
          <p:cNvSpPr txBox="1">
            <a:spLocks/>
          </p:cNvSpPr>
          <p:nvPr/>
        </p:nvSpPr>
        <p:spPr>
          <a:xfrm>
            <a:off x="51609" y="4878606"/>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We’ll learn to use tools like Kali Linux, Nmap, and Metasploit to run penetration tests on operating systems to identify known exploits.</a:t>
            </a:r>
          </a:p>
        </p:txBody>
      </p:sp>
    </p:spTree>
    <p:extLst>
      <p:ext uri="{BB962C8B-B14F-4D97-AF65-F5344CB8AC3E}">
        <p14:creationId xmlns:p14="http://schemas.microsoft.com/office/powerpoint/2010/main" val="3237902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CFAE-54F5-4834-A540-DBF6CA84172C}"/>
              </a:ext>
            </a:extLst>
          </p:cNvPr>
          <p:cNvSpPr>
            <a:spLocks noGrp="1"/>
          </p:cNvSpPr>
          <p:nvPr>
            <p:ph type="title"/>
          </p:nvPr>
        </p:nvSpPr>
        <p:spPr/>
        <p:txBody>
          <a:bodyPr/>
          <a:lstStyle/>
          <a:p>
            <a:r>
              <a:rPr lang="en-US" dirty="0"/>
              <a:t>Things I’ve Worked On…</a:t>
            </a:r>
          </a:p>
        </p:txBody>
      </p:sp>
      <p:sp>
        <p:nvSpPr>
          <p:cNvPr id="3" name="Rectangle 2">
            <a:extLst>
              <a:ext uri="{FF2B5EF4-FFF2-40B4-BE49-F238E27FC236}">
                <a16:creationId xmlns:a16="http://schemas.microsoft.com/office/drawing/2014/main" id="{AEC5860C-8084-4847-8DDF-B36C4A1C1E08}"/>
              </a:ext>
            </a:extLst>
          </p:cNvPr>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C31E43-6B54-483E-AF4A-E56DAA5B0587}"/>
              </a:ext>
            </a:extLst>
          </p:cNvPr>
          <p:cNvSpPr txBox="1"/>
          <p:nvPr/>
        </p:nvSpPr>
        <p:spPr>
          <a:xfrm>
            <a:off x="946932" y="3119735"/>
            <a:ext cx="7350730" cy="461665"/>
          </a:xfrm>
          <a:prstGeom prst="rect">
            <a:avLst/>
          </a:prstGeom>
          <a:noFill/>
        </p:spPr>
        <p:txBody>
          <a:bodyPr wrap="none" rtlCol="0">
            <a:spAutoFit/>
          </a:bodyPr>
          <a:lstStyle/>
          <a:p>
            <a:pPr algn="ctr"/>
            <a:r>
              <a:rPr lang="en-US" sz="2400" dirty="0">
                <a:solidFill>
                  <a:schemeClr val="bg1"/>
                </a:solidFill>
              </a:rPr>
              <a:t>Cool Security Projects You’ve Worked on Goes Here</a:t>
            </a:r>
          </a:p>
        </p:txBody>
      </p:sp>
    </p:spTree>
    <p:extLst>
      <p:ext uri="{BB962C8B-B14F-4D97-AF65-F5344CB8AC3E}">
        <p14:creationId xmlns:p14="http://schemas.microsoft.com/office/powerpoint/2010/main" val="415621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a:bodyPr>
          <a:lstStyle/>
          <a:p>
            <a:r>
              <a:rPr lang="en-US" dirty="0"/>
              <a:t>Example Activity: Cybersecurity Policy and Strategy</a:t>
            </a:r>
          </a:p>
        </p:txBody>
      </p:sp>
      <p:pic>
        <p:nvPicPr>
          <p:cNvPr id="3" name="Picture 2" descr="Image result">
            <a:extLst>
              <a:ext uri="{FF2B5EF4-FFF2-40B4-BE49-F238E27FC236}">
                <a16:creationId xmlns:a16="http://schemas.microsoft.com/office/drawing/2014/main" id="{06DD7E68-532C-49CF-B59C-BF92309A1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3556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17366374-C0EC-4268-BE6E-90890AACDD59}"/>
              </a:ext>
            </a:extLst>
          </p:cNvPr>
          <p:cNvSpPr txBox="1">
            <a:spLocks/>
          </p:cNvSpPr>
          <p:nvPr/>
        </p:nvSpPr>
        <p:spPr>
          <a:xfrm>
            <a:off x="3962400" y="2286000"/>
            <a:ext cx="5105400"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Lastly, we’ll learn how to talk about cybersecurity risks, strategy, and policy in a way that extends away from the laptop and into the C-Suite.</a:t>
            </a:r>
          </a:p>
        </p:txBody>
      </p:sp>
    </p:spTree>
    <p:extLst>
      <p:ext uri="{BB962C8B-B14F-4D97-AF65-F5344CB8AC3E}">
        <p14:creationId xmlns:p14="http://schemas.microsoft.com/office/powerpoint/2010/main" val="2761368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Helpful Tips</a:t>
            </a:r>
          </a:p>
        </p:txBody>
      </p:sp>
    </p:spTree>
    <p:extLst>
      <p:ext uri="{BB962C8B-B14F-4D97-AF65-F5344CB8AC3E}">
        <p14:creationId xmlns:p14="http://schemas.microsoft.com/office/powerpoint/2010/main" val="2261455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Tip #1: Embrace Your Inner Toddler</a:t>
            </a:r>
          </a:p>
        </p:txBody>
      </p:sp>
      <p:pic>
        <p:nvPicPr>
          <p:cNvPr id="3" name="Picture 2" descr="http://media.mnn.com/assets/images/2016/01/cute-baby.jpg.838x0_q80.jpg">
            <a:extLst>
              <a:ext uri="{FF2B5EF4-FFF2-40B4-BE49-F238E27FC236}">
                <a16:creationId xmlns:a16="http://schemas.microsoft.com/office/drawing/2014/main" id="{20EFEB0A-5B19-42AB-922A-2D8F39531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D14353-E3DF-4584-8890-30C419C859E9}"/>
              </a:ext>
            </a:extLst>
          </p:cNvPr>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5" name="Straight Arrow Connector 4">
            <a:extLst>
              <a:ext uri="{FF2B5EF4-FFF2-40B4-BE49-F238E27FC236}">
                <a16:creationId xmlns:a16="http://schemas.microsoft.com/office/drawing/2014/main" id="{709ECCC5-0CCE-48A4-9166-9F3585E901F1}"/>
              </a:ext>
            </a:extLst>
          </p:cNvPr>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72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fontScale="90000"/>
          </a:bodyPr>
          <a:lstStyle/>
          <a:p>
            <a:r>
              <a:rPr lang="en-US" dirty="0"/>
              <a:t>Tip #2: Brace Yourself for Doubt, Challenge, and Confusion </a:t>
            </a:r>
          </a:p>
        </p:txBody>
      </p:sp>
      <p:pic>
        <p:nvPicPr>
          <p:cNvPr id="3" name="Picture 2" descr="https://tctechcrunch2011.files.wordpress.com/2014/05/rage-programming-crop.jpg?w=698&amp;h=400&amp;crop=1">
            <a:extLst>
              <a:ext uri="{FF2B5EF4-FFF2-40B4-BE49-F238E27FC236}">
                <a16:creationId xmlns:a16="http://schemas.microsoft.com/office/drawing/2014/main" id="{0F44FE7E-28A3-491A-B6C0-AD6315150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781"/>
          <a:stretch/>
        </p:blipFill>
        <p:spPr>
          <a:xfrm>
            <a:off x="-10101" y="838200"/>
            <a:ext cx="9154101" cy="468035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349FCE-EF34-4FB1-B70E-BB93E0C0D76E}"/>
              </a:ext>
            </a:extLst>
          </p:cNvPr>
          <p:cNvSpPr txBox="1"/>
          <p:nvPr/>
        </p:nvSpPr>
        <p:spPr>
          <a:xfrm>
            <a:off x="304800" y="5694402"/>
            <a:ext cx="8544014" cy="492443"/>
          </a:xfrm>
          <a:prstGeom prst="rect">
            <a:avLst/>
          </a:prstGeom>
          <a:noFill/>
        </p:spPr>
        <p:txBody>
          <a:bodyPr wrap="square" rtlCol="0">
            <a:spAutoFit/>
          </a:bodyPr>
          <a:lstStyle/>
          <a:p>
            <a:pPr algn="ctr"/>
            <a:r>
              <a:rPr lang="en-US" sz="2600" dirty="0"/>
              <a:t>You will feel this way. Remember, it’s part of the process!</a:t>
            </a:r>
          </a:p>
        </p:txBody>
      </p:sp>
    </p:spTree>
    <p:extLst>
      <p:ext uri="{BB962C8B-B14F-4D97-AF65-F5344CB8AC3E}">
        <p14:creationId xmlns:p14="http://schemas.microsoft.com/office/powerpoint/2010/main" val="2961660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fontScale="90000"/>
          </a:bodyPr>
          <a:lstStyle/>
          <a:p>
            <a:r>
              <a:rPr lang="en-US" dirty="0"/>
              <a:t>Tip #2: Brace Yourself for Doubt, Challenge, and Confusion </a:t>
            </a:r>
          </a:p>
        </p:txBody>
      </p:sp>
      <p:sp>
        <p:nvSpPr>
          <p:cNvPr id="4" name="Rectangle 3">
            <a:extLst>
              <a:ext uri="{FF2B5EF4-FFF2-40B4-BE49-F238E27FC236}">
                <a16:creationId xmlns:a16="http://schemas.microsoft.com/office/drawing/2014/main" id="{0F53C4D7-5833-4A06-B6C2-46ED6E9D9400}"/>
              </a:ext>
            </a:extLst>
          </p:cNvPr>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26D5986-0911-41DC-A46C-6473F2D4A3FC}"/>
              </a:ext>
            </a:extLst>
          </p:cNvPr>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and Software Developer</a:t>
            </a:r>
          </a:p>
        </p:txBody>
      </p:sp>
    </p:spTree>
    <p:extLst>
      <p:ext uri="{BB962C8B-B14F-4D97-AF65-F5344CB8AC3E}">
        <p14:creationId xmlns:p14="http://schemas.microsoft.com/office/powerpoint/2010/main" val="236866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544014" cy="653854"/>
          </a:xfrm>
        </p:spPr>
        <p:txBody>
          <a:bodyPr>
            <a:normAutofit/>
          </a:bodyPr>
          <a:lstStyle/>
          <a:p>
            <a:r>
              <a:rPr lang="en-US" dirty="0"/>
              <a:t>Tip #3: Relish the Novice Experience</a:t>
            </a:r>
          </a:p>
        </p:txBody>
      </p:sp>
      <p:pic>
        <p:nvPicPr>
          <p:cNvPr id="3" name="Picture 2">
            <a:extLst>
              <a:ext uri="{FF2B5EF4-FFF2-40B4-BE49-F238E27FC236}">
                <a16:creationId xmlns:a16="http://schemas.microsoft.com/office/drawing/2014/main" id="{5CC37D78-6569-4A89-B91B-EA1AC1B06997}"/>
              </a:ext>
            </a:extLst>
          </p:cNvPr>
          <p:cNvPicPr>
            <a:picLocks noChangeAspect="1"/>
          </p:cNvPicPr>
          <p:nvPr/>
        </p:nvPicPr>
        <p:blipFill>
          <a:blip r:embed="rId2"/>
          <a:stretch>
            <a:fillRect/>
          </a:stretch>
        </p:blipFill>
        <p:spPr>
          <a:xfrm>
            <a:off x="296333" y="1219200"/>
            <a:ext cx="8552481" cy="4191000"/>
          </a:xfrm>
          <a:prstGeom prst="rect">
            <a:avLst/>
          </a:prstGeom>
        </p:spPr>
      </p:pic>
      <p:sp>
        <p:nvSpPr>
          <p:cNvPr id="4" name="TextBox 3">
            <a:extLst>
              <a:ext uri="{FF2B5EF4-FFF2-40B4-BE49-F238E27FC236}">
                <a16:creationId xmlns:a16="http://schemas.microsoft.com/office/drawing/2014/main" id="{FF480194-2F6E-4DA5-AA47-890F353FB662}"/>
              </a:ext>
            </a:extLst>
          </p:cNvPr>
          <p:cNvSpPr txBox="1"/>
          <p:nvPr/>
        </p:nvSpPr>
        <p:spPr>
          <a:xfrm>
            <a:off x="304800" y="5638800"/>
            <a:ext cx="8544014" cy="553998"/>
          </a:xfrm>
          <a:prstGeom prst="rect">
            <a:avLst/>
          </a:prstGeom>
          <a:noFill/>
        </p:spPr>
        <p:txBody>
          <a:bodyPr wrap="square" rtlCol="0">
            <a:spAutoFit/>
          </a:bodyPr>
          <a:lstStyle/>
          <a:p>
            <a:pPr algn="ctr"/>
            <a:r>
              <a:rPr lang="en-US" sz="3000" dirty="0"/>
              <a:t>You’re a beginner! Enjoy the lightbulb moments.</a:t>
            </a:r>
          </a:p>
        </p:txBody>
      </p:sp>
    </p:spTree>
    <p:extLst>
      <p:ext uri="{BB962C8B-B14F-4D97-AF65-F5344CB8AC3E}">
        <p14:creationId xmlns:p14="http://schemas.microsoft.com/office/powerpoint/2010/main" val="268743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a:bodyPr>
          <a:lstStyle/>
          <a:p>
            <a:r>
              <a:rPr lang="en-US" dirty="0"/>
              <a:t>Tip #4: Find a Community Now!</a:t>
            </a:r>
          </a:p>
        </p:txBody>
      </p:sp>
      <p:pic>
        <p:nvPicPr>
          <p:cNvPr id="3" name="Picture 2">
            <a:extLst>
              <a:ext uri="{FF2B5EF4-FFF2-40B4-BE49-F238E27FC236}">
                <a16:creationId xmlns:a16="http://schemas.microsoft.com/office/drawing/2014/main" id="{689B3081-F868-462A-85A1-F50348108EB0}"/>
              </a:ext>
            </a:extLst>
          </p:cNvPr>
          <p:cNvPicPr>
            <a:picLocks noChangeAspect="1"/>
          </p:cNvPicPr>
          <p:nvPr/>
        </p:nvPicPr>
        <p:blipFill rotWithShape="1">
          <a:blip r:embed="rId2"/>
          <a:srcRect l="12755" r="11395"/>
          <a:stretch/>
        </p:blipFill>
        <p:spPr>
          <a:xfrm>
            <a:off x="355600" y="990600"/>
            <a:ext cx="5664200" cy="4956620"/>
          </a:xfrm>
          <a:prstGeom prst="rect">
            <a:avLst/>
          </a:prstGeom>
        </p:spPr>
      </p:pic>
      <p:sp>
        <p:nvSpPr>
          <p:cNvPr id="8" name="TextBox 7">
            <a:extLst>
              <a:ext uri="{FF2B5EF4-FFF2-40B4-BE49-F238E27FC236}">
                <a16:creationId xmlns:a16="http://schemas.microsoft.com/office/drawing/2014/main" id="{4B6AAB07-F9FD-49D4-91C0-FBE05B4A8A3E}"/>
              </a:ext>
            </a:extLst>
          </p:cNvPr>
          <p:cNvSpPr txBox="1"/>
          <p:nvPr/>
        </p:nvSpPr>
        <p:spPr>
          <a:xfrm>
            <a:off x="6172200" y="2037749"/>
            <a:ext cx="3124200" cy="2862322"/>
          </a:xfrm>
          <a:prstGeom prst="rect">
            <a:avLst/>
          </a:prstGeom>
          <a:noFill/>
        </p:spPr>
        <p:txBody>
          <a:bodyPr wrap="square" rtlCol="0">
            <a:spAutoFit/>
          </a:bodyPr>
          <a:lstStyle/>
          <a:p>
            <a:r>
              <a:rPr lang="en-US" sz="3000" dirty="0"/>
              <a:t>You and your class are in this together. </a:t>
            </a:r>
          </a:p>
          <a:p>
            <a:endParaRPr lang="en-US" sz="3000" dirty="0"/>
          </a:p>
          <a:p>
            <a:r>
              <a:rPr lang="en-US" sz="3000" dirty="0"/>
              <a:t>Use each other for help!</a:t>
            </a:r>
          </a:p>
        </p:txBody>
      </p:sp>
    </p:spTree>
    <p:extLst>
      <p:ext uri="{BB962C8B-B14F-4D97-AF65-F5344CB8AC3E}">
        <p14:creationId xmlns:p14="http://schemas.microsoft.com/office/powerpoint/2010/main" val="1925588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a:bodyPr>
          <a:lstStyle/>
          <a:p>
            <a:r>
              <a:rPr lang="en-US" dirty="0"/>
              <a:t>Tip #5: Put in the Hours (And the Effort) </a:t>
            </a:r>
          </a:p>
        </p:txBody>
      </p:sp>
      <p:sp>
        <p:nvSpPr>
          <p:cNvPr id="3" name="TextBox 2">
            <a:extLst>
              <a:ext uri="{FF2B5EF4-FFF2-40B4-BE49-F238E27FC236}">
                <a16:creationId xmlns:a16="http://schemas.microsoft.com/office/drawing/2014/main" id="{52ABE253-6D99-486C-9EDA-DB110189F812}"/>
              </a:ext>
            </a:extLst>
          </p:cNvPr>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pic>
        <p:nvPicPr>
          <p:cNvPr id="5" name="Picture 4">
            <a:extLst>
              <a:ext uri="{FF2B5EF4-FFF2-40B4-BE49-F238E27FC236}">
                <a16:creationId xmlns:a16="http://schemas.microsoft.com/office/drawing/2014/main" id="{C423862C-6E66-48B0-9229-565E5ED2EA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838200"/>
            <a:ext cx="7315200" cy="4876800"/>
          </a:xfrm>
          <a:prstGeom prst="rect">
            <a:avLst/>
          </a:prstGeom>
        </p:spPr>
      </p:pic>
      <p:sp>
        <p:nvSpPr>
          <p:cNvPr id="7" name="Multiplication Sign 6">
            <a:extLst>
              <a:ext uri="{FF2B5EF4-FFF2-40B4-BE49-F238E27FC236}">
                <a16:creationId xmlns:a16="http://schemas.microsoft.com/office/drawing/2014/main" id="{C667C1AB-B9FB-4296-B86D-6E912441C879}"/>
              </a:ext>
            </a:extLst>
          </p:cNvPr>
          <p:cNvSpPr/>
          <p:nvPr/>
        </p:nvSpPr>
        <p:spPr>
          <a:xfrm>
            <a:off x="1924050" y="419100"/>
            <a:ext cx="5448300" cy="5448300"/>
          </a:xfrm>
          <a:prstGeom prst="mathMultiply">
            <a:avLst>
              <a:gd name="adj1" fmla="val 829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304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a:bodyPr>
          <a:lstStyle/>
          <a:p>
            <a:r>
              <a:rPr lang="en-US" dirty="0"/>
              <a:t>Tip #6: Celebrate Your Successes!</a:t>
            </a:r>
          </a:p>
        </p:txBody>
      </p:sp>
      <p:pic>
        <p:nvPicPr>
          <p:cNvPr id="1026" name="Picture 2" descr="Image result for you're awesome meme">
            <a:extLst>
              <a:ext uri="{FF2B5EF4-FFF2-40B4-BE49-F238E27FC236}">
                <a16:creationId xmlns:a16="http://schemas.microsoft.com/office/drawing/2014/main" id="{2CCF0DE3-51D9-4F7F-832C-E748C7F5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632465" cy="4877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6DFFD5-0B73-49FC-AEEE-01AB6A87CF0B}"/>
              </a:ext>
            </a:extLst>
          </p:cNvPr>
          <p:cNvSpPr txBox="1"/>
          <p:nvPr/>
        </p:nvSpPr>
        <p:spPr>
          <a:xfrm>
            <a:off x="6324600" y="2536161"/>
            <a:ext cx="2743200" cy="1938992"/>
          </a:xfrm>
          <a:prstGeom prst="rect">
            <a:avLst/>
          </a:prstGeom>
          <a:noFill/>
        </p:spPr>
        <p:txBody>
          <a:bodyPr wrap="square" rtlCol="0">
            <a:spAutoFit/>
          </a:bodyPr>
          <a:lstStyle/>
          <a:p>
            <a:r>
              <a:rPr lang="en-US" sz="2400" dirty="0"/>
              <a:t>This class will challenge you.</a:t>
            </a:r>
          </a:p>
          <a:p>
            <a:endParaRPr lang="en-US" sz="2400" dirty="0"/>
          </a:p>
          <a:p>
            <a:r>
              <a:rPr lang="en-US" sz="2400" dirty="0"/>
              <a:t>Celebrate every </a:t>
            </a:r>
          </a:p>
          <a:p>
            <a:r>
              <a:rPr lang="en-US" sz="2400" dirty="0"/>
              <a:t>win along the way!</a:t>
            </a:r>
          </a:p>
        </p:txBody>
      </p:sp>
    </p:spTree>
    <p:extLst>
      <p:ext uri="{BB962C8B-B14F-4D97-AF65-F5344CB8AC3E}">
        <p14:creationId xmlns:p14="http://schemas.microsoft.com/office/powerpoint/2010/main" val="2863333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22DD3-5B8B-49A5-94B3-7D472C26377C}"/>
              </a:ext>
            </a:extLst>
          </p:cNvPr>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2228918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The Rising Cyber Threat</a:t>
            </a:r>
          </a:p>
        </p:txBody>
      </p:sp>
    </p:spTree>
    <p:extLst>
      <p:ext uri="{BB962C8B-B14F-4D97-AF65-F5344CB8AC3E}">
        <p14:creationId xmlns:p14="http://schemas.microsoft.com/office/powerpoint/2010/main" val="468085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5F7B8F-9091-4C36-992C-39BD10158804}"/>
              </a:ext>
            </a:extLst>
          </p:cNvPr>
          <p:cNvSpPr txBox="1">
            <a:spLocks/>
          </p:cNvSpPr>
          <p:nvPr/>
        </p:nvSpPr>
        <p:spPr>
          <a:xfrm>
            <a:off x="158270" y="2819400"/>
            <a:ext cx="8839200" cy="1066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Form a group of 3-4 students.</a:t>
            </a:r>
            <a:br>
              <a:rPr lang="en-US" b="1" dirty="0"/>
            </a:br>
            <a:r>
              <a:rPr lang="en-US" sz="1800" dirty="0"/>
              <a:t>(</a:t>
            </a:r>
            <a:r>
              <a:rPr lang="en-US" sz="1800" dirty="0" err="1"/>
              <a:t>Psst</a:t>
            </a:r>
            <a:r>
              <a:rPr lang="mr-IN" sz="1800" dirty="0"/>
              <a:t>…</a:t>
            </a:r>
            <a:r>
              <a:rPr lang="en-US" sz="1800" dirty="0"/>
              <a:t> They shouldn’t be someone right next to you)</a:t>
            </a:r>
            <a:endParaRPr lang="en-US" dirty="0"/>
          </a:p>
        </p:txBody>
      </p:sp>
    </p:spTree>
    <p:extLst>
      <p:ext uri="{BB962C8B-B14F-4D97-AF65-F5344CB8AC3E}">
        <p14:creationId xmlns:p14="http://schemas.microsoft.com/office/powerpoint/2010/main" val="321808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Break!</a:t>
            </a:r>
          </a:p>
        </p:txBody>
      </p:sp>
    </p:spTree>
    <p:extLst>
      <p:ext uri="{BB962C8B-B14F-4D97-AF65-F5344CB8AC3E}">
        <p14:creationId xmlns:p14="http://schemas.microsoft.com/office/powerpoint/2010/main" val="2140052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#1</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Attacking the Wall</a:t>
            </a:r>
          </a:p>
        </p:txBody>
      </p:sp>
    </p:spTree>
    <p:extLst>
      <p:ext uri="{BB962C8B-B14F-4D97-AF65-F5344CB8AC3E}">
        <p14:creationId xmlns:p14="http://schemas.microsoft.com/office/powerpoint/2010/main" val="197118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1600200"/>
            <a:ext cx="8344050" cy="3416320"/>
          </a:xfrm>
          <a:prstGeom prst="rect">
            <a:avLst/>
          </a:prstGeom>
          <a:noFill/>
        </p:spPr>
        <p:txBody>
          <a:bodyPr wrap="square" rtlCol="0">
            <a:spAutoFit/>
          </a:bodyPr>
          <a:lstStyle/>
          <a:p>
            <a:pPr algn="ctr"/>
            <a:r>
              <a:rPr lang="en-US" sz="4800" b="1" dirty="0"/>
              <a:t>Time for a </a:t>
            </a:r>
          </a:p>
          <a:p>
            <a:pPr algn="ctr"/>
            <a:r>
              <a:rPr lang="en-US" sz="4800" b="1" dirty="0"/>
              <a:t>Security Challenge</a:t>
            </a:r>
          </a:p>
          <a:p>
            <a:pPr algn="ctr"/>
            <a:endParaRPr lang="en-US" sz="4800" b="1" dirty="0"/>
          </a:p>
          <a:p>
            <a:pPr algn="ctr"/>
            <a:r>
              <a:rPr lang="en-US" sz="2400" dirty="0"/>
              <a:t>In this security challenge, you and your group will play the role of security professionals tasked with </a:t>
            </a:r>
          </a:p>
          <a:p>
            <a:pPr algn="ctr"/>
            <a:r>
              <a:rPr lang="en-US" sz="2400" dirty="0"/>
              <a:t>handling a real-world situation. </a:t>
            </a:r>
          </a:p>
        </p:txBody>
      </p:sp>
    </p:spTree>
    <p:extLst>
      <p:ext uri="{BB962C8B-B14F-4D97-AF65-F5344CB8AC3E}">
        <p14:creationId xmlns:p14="http://schemas.microsoft.com/office/powerpoint/2010/main" val="120646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E6FA890-3C4E-4A2F-84D1-1E1482B588D1}"/>
              </a:ext>
            </a:extLst>
          </p:cNvPr>
          <p:cNvPicPr>
            <a:picLocks noChangeAspect="1"/>
          </p:cNvPicPr>
          <p:nvPr/>
        </p:nvPicPr>
        <p:blipFill rotWithShape="1">
          <a:blip r:embed="rId2">
            <a:extLst>
              <a:ext uri="{28A0092B-C50C-407E-A947-70E740481C1C}">
                <a14:useLocalDpi xmlns:a14="http://schemas.microsoft.com/office/drawing/2010/main" val="0"/>
              </a:ext>
            </a:extLst>
          </a:blip>
          <a:srcRect t="3455" b="23210"/>
          <a:stretch/>
        </p:blipFill>
        <p:spPr>
          <a:xfrm>
            <a:off x="-47172" y="228600"/>
            <a:ext cx="9191171" cy="4495800"/>
          </a:xfrm>
          <a:prstGeom prst="rect">
            <a:avLst/>
          </a:prstGeom>
        </p:spPr>
      </p:pic>
      <p:sp>
        <p:nvSpPr>
          <p:cNvPr id="2" name="TextBox 1">
            <a:extLst>
              <a:ext uri="{FF2B5EF4-FFF2-40B4-BE49-F238E27FC236}">
                <a16:creationId xmlns:a16="http://schemas.microsoft.com/office/drawing/2014/main" id="{EE71CF61-E0D3-4E22-9301-6D4100441CC1}"/>
              </a:ext>
            </a:extLst>
          </p:cNvPr>
          <p:cNvSpPr txBox="1"/>
          <p:nvPr/>
        </p:nvSpPr>
        <p:spPr>
          <a:xfrm>
            <a:off x="228601" y="4724400"/>
            <a:ext cx="8801250" cy="1538883"/>
          </a:xfrm>
          <a:prstGeom prst="rect">
            <a:avLst/>
          </a:prstGeom>
          <a:noFill/>
        </p:spPr>
        <p:txBody>
          <a:bodyPr wrap="square" rtlCol="0">
            <a:spAutoFit/>
          </a:bodyPr>
          <a:lstStyle/>
          <a:p>
            <a:pPr algn="ctr"/>
            <a:r>
              <a:rPr lang="en-US" sz="2600" b="1" i="1" dirty="0"/>
              <a:t>Congratulations! </a:t>
            </a:r>
          </a:p>
          <a:p>
            <a:pPr algn="ctr"/>
            <a:r>
              <a:rPr lang="en-US" sz="2600" dirty="0"/>
              <a:t>You and your team have just been hired by a supremely successful startup that runs a Bitcoin Dating Exchange. </a:t>
            </a:r>
          </a:p>
          <a:p>
            <a:pPr algn="ctr"/>
            <a:r>
              <a:rPr lang="en-US" sz="1600" dirty="0"/>
              <a:t>(We know. It’s kind of crazy).</a:t>
            </a:r>
          </a:p>
        </p:txBody>
      </p:sp>
      <p:sp>
        <p:nvSpPr>
          <p:cNvPr id="7" name="TextBox 6">
            <a:extLst>
              <a:ext uri="{FF2B5EF4-FFF2-40B4-BE49-F238E27FC236}">
                <a16:creationId xmlns:a16="http://schemas.microsoft.com/office/drawing/2014/main" id="{B95A7870-793A-48E3-B7FA-9B52A07E7405}"/>
              </a:ext>
            </a:extLst>
          </p:cNvPr>
          <p:cNvSpPr txBox="1"/>
          <p:nvPr/>
        </p:nvSpPr>
        <p:spPr>
          <a:xfrm>
            <a:off x="-76200" y="381000"/>
            <a:ext cx="4343400" cy="707886"/>
          </a:xfrm>
          <a:prstGeom prst="rect">
            <a:avLst/>
          </a:prstGeom>
          <a:noFill/>
        </p:spPr>
        <p:txBody>
          <a:bodyPr wrap="square" rtlCol="0">
            <a:spAutoFit/>
          </a:bodyPr>
          <a:lstStyle/>
          <a:p>
            <a:pPr algn="ctr"/>
            <a:r>
              <a:rPr lang="en-US" sz="2000" b="1" i="1" dirty="0">
                <a:latin typeface="Courier New" panose="02070309020205020404" pitchFamily="49" charset="0"/>
                <a:cs typeface="Courier New" panose="02070309020205020404" pitchFamily="49" charset="0"/>
              </a:rPr>
              <a:t>We met on </a:t>
            </a:r>
          </a:p>
          <a:p>
            <a:pPr algn="ctr"/>
            <a:r>
              <a:rPr lang="en-US" sz="2000" b="1" i="1" dirty="0">
                <a:latin typeface="Courier New" panose="02070309020205020404" pitchFamily="49" charset="0"/>
                <a:cs typeface="Courier New" panose="02070309020205020404" pitchFamily="49" charset="0"/>
              </a:rPr>
              <a:t>BondingThroughBitcoin.com!</a:t>
            </a:r>
          </a:p>
        </p:txBody>
      </p:sp>
      <p:cxnSp>
        <p:nvCxnSpPr>
          <p:cNvPr id="8" name="Straight Connector 7">
            <a:extLst>
              <a:ext uri="{FF2B5EF4-FFF2-40B4-BE49-F238E27FC236}">
                <a16:creationId xmlns:a16="http://schemas.microsoft.com/office/drawing/2014/main" id="{5C36B975-184C-42B5-9F72-A6F7A4F28D61}"/>
              </a:ext>
            </a:extLst>
          </p:cNvPr>
          <p:cNvCxnSpPr>
            <a:cxnSpLocks/>
          </p:cNvCxnSpPr>
          <p:nvPr/>
        </p:nvCxnSpPr>
        <p:spPr>
          <a:xfrm flipH="1" flipV="1">
            <a:off x="3208489" y="1088886"/>
            <a:ext cx="525312" cy="695133"/>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17AF20-2B59-42AD-802E-2E43C5A324BC}"/>
              </a:ext>
            </a:extLst>
          </p:cNvPr>
          <p:cNvCxnSpPr>
            <a:cxnSpLocks/>
          </p:cNvCxnSpPr>
          <p:nvPr/>
        </p:nvCxnSpPr>
        <p:spPr>
          <a:xfrm flipH="1" flipV="1">
            <a:off x="3208489" y="1109513"/>
            <a:ext cx="1399798" cy="29993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658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A9357-7A5D-4C3F-B916-9D2F55C26B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 t="8735" r="-397" b="6596"/>
          <a:stretch/>
        </p:blipFill>
        <p:spPr>
          <a:xfrm>
            <a:off x="3628" y="228600"/>
            <a:ext cx="9179789" cy="5181600"/>
          </a:xfrm>
          <a:prstGeom prst="rect">
            <a:avLst/>
          </a:prstGeom>
        </p:spPr>
      </p:pic>
      <p:sp>
        <p:nvSpPr>
          <p:cNvPr id="6" name="TextBox 5">
            <a:extLst>
              <a:ext uri="{FF2B5EF4-FFF2-40B4-BE49-F238E27FC236}">
                <a16:creationId xmlns:a16="http://schemas.microsoft.com/office/drawing/2014/main" id="{523D67DC-E350-4DA7-A426-F309C1F37472}"/>
              </a:ext>
            </a:extLst>
          </p:cNvPr>
          <p:cNvSpPr txBox="1"/>
          <p:nvPr/>
        </p:nvSpPr>
        <p:spPr>
          <a:xfrm>
            <a:off x="228601" y="5486400"/>
            <a:ext cx="8801250" cy="830997"/>
          </a:xfrm>
          <a:prstGeom prst="rect">
            <a:avLst/>
          </a:prstGeom>
          <a:noFill/>
        </p:spPr>
        <p:txBody>
          <a:bodyPr wrap="square" rtlCol="0">
            <a:spAutoFit/>
          </a:bodyPr>
          <a:lstStyle/>
          <a:p>
            <a:pPr algn="ctr"/>
            <a:r>
              <a:rPr lang="en-US" sz="2400" dirty="0"/>
              <a:t>While their founding team is brilliant, like many startups, </a:t>
            </a:r>
          </a:p>
          <a:p>
            <a:pPr algn="ctr"/>
            <a:r>
              <a:rPr lang="en-US" sz="2400" b="1" i="1" dirty="0"/>
              <a:t>they</a:t>
            </a:r>
            <a:r>
              <a:rPr lang="en-US" sz="2400" dirty="0"/>
              <a:t> </a:t>
            </a:r>
            <a:r>
              <a:rPr lang="en-US" sz="2400" b="1" i="1" dirty="0"/>
              <a:t>don’t know the first thing about security</a:t>
            </a:r>
            <a:r>
              <a:rPr lang="en-US" sz="2400" dirty="0"/>
              <a:t>. </a:t>
            </a:r>
          </a:p>
        </p:txBody>
      </p:sp>
      <p:sp>
        <p:nvSpPr>
          <p:cNvPr id="7" name="TextBox 6">
            <a:extLst>
              <a:ext uri="{FF2B5EF4-FFF2-40B4-BE49-F238E27FC236}">
                <a16:creationId xmlns:a16="http://schemas.microsoft.com/office/drawing/2014/main" id="{67793C3D-1FA0-46EE-8601-5424D0C59B9F}"/>
              </a:ext>
            </a:extLst>
          </p:cNvPr>
          <p:cNvSpPr txBox="1"/>
          <p:nvPr/>
        </p:nvSpPr>
        <p:spPr>
          <a:xfrm>
            <a:off x="-609600" y="486014"/>
            <a:ext cx="4572000" cy="400110"/>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Secure my code? Nah...</a:t>
            </a:r>
          </a:p>
        </p:txBody>
      </p:sp>
      <p:cxnSp>
        <p:nvCxnSpPr>
          <p:cNvPr id="8" name="Straight Connector 7">
            <a:extLst>
              <a:ext uri="{FF2B5EF4-FFF2-40B4-BE49-F238E27FC236}">
                <a16:creationId xmlns:a16="http://schemas.microsoft.com/office/drawing/2014/main" id="{15A1BC73-7229-44BE-AD38-EF1A501C1C47}"/>
              </a:ext>
            </a:extLst>
          </p:cNvPr>
          <p:cNvCxnSpPr>
            <a:cxnSpLocks/>
          </p:cNvCxnSpPr>
          <p:nvPr/>
        </p:nvCxnSpPr>
        <p:spPr>
          <a:xfrm flipH="1" flipV="1">
            <a:off x="3124200" y="922410"/>
            <a:ext cx="457200" cy="52936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762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1" y="5355848"/>
            <a:ext cx="8801250" cy="892552"/>
          </a:xfrm>
          <a:prstGeom prst="rect">
            <a:avLst/>
          </a:prstGeom>
          <a:noFill/>
        </p:spPr>
        <p:txBody>
          <a:bodyPr wrap="square" rtlCol="0">
            <a:spAutoFit/>
          </a:bodyPr>
          <a:lstStyle/>
          <a:p>
            <a:pPr algn="ctr"/>
            <a:r>
              <a:rPr lang="en-US" sz="2600" dirty="0"/>
              <a:t>They have just handed you a bucketload of cash to solve their </a:t>
            </a:r>
            <a:r>
              <a:rPr lang="en-US" sz="2600" b="1" i="1" dirty="0"/>
              <a:t>single most pressing problem</a:t>
            </a:r>
            <a:r>
              <a:rPr lang="en-US" sz="2600" dirty="0"/>
              <a:t>.</a:t>
            </a:r>
          </a:p>
        </p:txBody>
      </p:sp>
      <p:pic>
        <p:nvPicPr>
          <p:cNvPr id="4" name="Picture 3">
            <a:extLst>
              <a:ext uri="{FF2B5EF4-FFF2-40B4-BE49-F238E27FC236}">
                <a16:creationId xmlns:a16="http://schemas.microsoft.com/office/drawing/2014/main" id="{979B3D4C-019D-4007-AF9B-D89D76C068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26" b="11373"/>
          <a:stretch/>
        </p:blipFill>
        <p:spPr>
          <a:xfrm>
            <a:off x="0" y="228600"/>
            <a:ext cx="9144000" cy="5029200"/>
          </a:xfrm>
          <a:prstGeom prst="rect">
            <a:avLst/>
          </a:prstGeom>
        </p:spPr>
      </p:pic>
    </p:spTree>
    <p:extLst>
      <p:ext uri="{BB962C8B-B14F-4D97-AF65-F5344CB8AC3E}">
        <p14:creationId xmlns:p14="http://schemas.microsoft.com/office/powerpoint/2010/main" val="595409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0" y="5725180"/>
            <a:ext cx="8801250" cy="492443"/>
          </a:xfrm>
          <a:prstGeom prst="rect">
            <a:avLst/>
          </a:prstGeom>
          <a:noFill/>
        </p:spPr>
        <p:txBody>
          <a:bodyPr wrap="square" rtlCol="0">
            <a:spAutoFit/>
          </a:bodyPr>
          <a:lstStyle/>
          <a:p>
            <a:pPr algn="ctr"/>
            <a:r>
              <a:rPr lang="en-US" sz="2600" dirty="0"/>
              <a:t>Their login process is </a:t>
            </a:r>
            <a:r>
              <a:rPr lang="en-US" sz="2600" b="1" i="1" dirty="0"/>
              <a:t>totally and completely insecure</a:t>
            </a:r>
            <a:r>
              <a:rPr lang="en-US" sz="2600" dirty="0"/>
              <a:t>. </a:t>
            </a:r>
          </a:p>
        </p:txBody>
      </p:sp>
      <p:sp>
        <p:nvSpPr>
          <p:cNvPr id="3" name="Rectangle 2">
            <a:extLst>
              <a:ext uri="{FF2B5EF4-FFF2-40B4-BE49-F238E27FC236}">
                <a16:creationId xmlns:a16="http://schemas.microsoft.com/office/drawing/2014/main" id="{F4D53A52-BC0D-4913-AD61-25E475BDECAF}"/>
              </a:ext>
            </a:extLst>
          </p:cNvPr>
          <p:cNvSpPr/>
          <p:nvPr/>
        </p:nvSpPr>
        <p:spPr>
          <a:xfrm>
            <a:off x="0" y="0"/>
            <a:ext cx="9144000" cy="56007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Image result for bootstrap login">
            <a:extLst>
              <a:ext uri="{FF2B5EF4-FFF2-40B4-BE49-F238E27FC236}">
                <a16:creationId xmlns:a16="http://schemas.microsoft.com/office/drawing/2014/main" id="{6E8FE100-A19B-4E75-AAF2-34371A9DF6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8" t="10277" r="5389" b="8982"/>
          <a:stretch/>
        </p:blipFill>
        <p:spPr bwMode="auto">
          <a:xfrm>
            <a:off x="1905000" y="349054"/>
            <a:ext cx="5638800" cy="5137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803C79-8E70-40F9-8ACB-E1F3A98073B6}"/>
              </a:ext>
            </a:extLst>
          </p:cNvPr>
          <p:cNvSpPr txBox="1"/>
          <p:nvPr/>
        </p:nvSpPr>
        <p:spPr>
          <a:xfrm>
            <a:off x="228600" y="1057245"/>
            <a:ext cx="1447800" cy="400110"/>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Hack Me!</a:t>
            </a:r>
          </a:p>
        </p:txBody>
      </p:sp>
      <p:cxnSp>
        <p:nvCxnSpPr>
          <p:cNvPr id="7" name="Straight Connector 6">
            <a:extLst>
              <a:ext uri="{FF2B5EF4-FFF2-40B4-BE49-F238E27FC236}">
                <a16:creationId xmlns:a16="http://schemas.microsoft.com/office/drawing/2014/main" id="{633BB538-4A24-4861-BADE-1A94A8383C9D}"/>
              </a:ext>
            </a:extLst>
          </p:cNvPr>
          <p:cNvCxnSpPr>
            <a:cxnSpLocks/>
          </p:cNvCxnSpPr>
          <p:nvPr/>
        </p:nvCxnSpPr>
        <p:spPr>
          <a:xfrm flipH="1" flipV="1">
            <a:off x="1143000" y="1457355"/>
            <a:ext cx="1251857" cy="105320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1" y="5029200"/>
            <a:ext cx="8801250" cy="1200329"/>
          </a:xfrm>
          <a:prstGeom prst="rect">
            <a:avLst/>
          </a:prstGeom>
          <a:noFill/>
        </p:spPr>
        <p:txBody>
          <a:bodyPr wrap="square" rtlCol="0">
            <a:spAutoFit/>
          </a:bodyPr>
          <a:lstStyle/>
          <a:p>
            <a:pPr algn="ctr"/>
            <a:r>
              <a:rPr lang="en-US" sz="2400" dirty="0"/>
              <a:t>Today, hackers are </a:t>
            </a:r>
            <a:r>
              <a:rPr lang="en-US" sz="2400" b="1" i="1" dirty="0"/>
              <a:t>routinely logging in as users </a:t>
            </a:r>
            <a:r>
              <a:rPr lang="en-US" sz="2400" dirty="0"/>
              <a:t>(and, worse yet, as administrators) and gaining access to company data and financial assets. </a:t>
            </a:r>
          </a:p>
        </p:txBody>
      </p:sp>
      <p:pic>
        <p:nvPicPr>
          <p:cNvPr id="5" name="Picture 4">
            <a:extLst>
              <a:ext uri="{FF2B5EF4-FFF2-40B4-BE49-F238E27FC236}">
                <a16:creationId xmlns:a16="http://schemas.microsoft.com/office/drawing/2014/main" id="{B8457AB3-EC3F-4F06-95ED-552EFBDCD7D0}"/>
              </a:ext>
            </a:extLst>
          </p:cNvPr>
          <p:cNvPicPr>
            <a:picLocks noChangeAspect="1"/>
          </p:cNvPicPr>
          <p:nvPr/>
        </p:nvPicPr>
        <p:blipFill rotWithShape="1">
          <a:blip r:embed="rId2">
            <a:extLst>
              <a:ext uri="{28A0092B-C50C-407E-A947-70E740481C1C}">
                <a14:useLocalDpi xmlns:a14="http://schemas.microsoft.com/office/drawing/2010/main" val="0"/>
              </a:ext>
            </a:extLst>
          </a:blip>
          <a:srcRect b="7746"/>
          <a:stretch/>
        </p:blipFill>
        <p:spPr>
          <a:xfrm>
            <a:off x="0" y="279345"/>
            <a:ext cx="9144000" cy="4597455"/>
          </a:xfrm>
          <a:prstGeom prst="rect">
            <a:avLst/>
          </a:prstGeom>
        </p:spPr>
      </p:pic>
      <p:sp>
        <p:nvSpPr>
          <p:cNvPr id="6" name="TextBox 5">
            <a:extLst>
              <a:ext uri="{FF2B5EF4-FFF2-40B4-BE49-F238E27FC236}">
                <a16:creationId xmlns:a16="http://schemas.microsoft.com/office/drawing/2014/main" id="{A82C3E3F-A0DC-462A-BEA6-AE615775C543}"/>
              </a:ext>
            </a:extLst>
          </p:cNvPr>
          <p:cNvSpPr txBox="1"/>
          <p:nvPr/>
        </p:nvSpPr>
        <p:spPr>
          <a:xfrm>
            <a:off x="4570867" y="332791"/>
            <a:ext cx="4457851" cy="707886"/>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Not even a firewall??? </a:t>
            </a:r>
          </a:p>
          <a:p>
            <a:pPr algn="r"/>
            <a:r>
              <a:rPr lang="en-US" sz="2000" b="1" i="1" dirty="0">
                <a:latin typeface="Courier New" panose="02070309020205020404" pitchFamily="49" charset="0"/>
                <a:cs typeface="Courier New" panose="02070309020205020404" pitchFamily="49" charset="0"/>
              </a:rPr>
              <a:t>Come on. This is too easy…</a:t>
            </a:r>
          </a:p>
        </p:txBody>
      </p:sp>
      <p:cxnSp>
        <p:nvCxnSpPr>
          <p:cNvPr id="7" name="Straight Connector 6">
            <a:extLst>
              <a:ext uri="{FF2B5EF4-FFF2-40B4-BE49-F238E27FC236}">
                <a16:creationId xmlns:a16="http://schemas.microsoft.com/office/drawing/2014/main" id="{274A71A6-2CEF-4534-8FCB-71A588B1CE7E}"/>
              </a:ext>
            </a:extLst>
          </p:cNvPr>
          <p:cNvCxnSpPr>
            <a:cxnSpLocks/>
          </p:cNvCxnSpPr>
          <p:nvPr/>
        </p:nvCxnSpPr>
        <p:spPr>
          <a:xfrm flipH="1">
            <a:off x="3886200" y="956036"/>
            <a:ext cx="914400" cy="63913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31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04800" y="1066800"/>
            <a:ext cx="8616470" cy="5257800"/>
          </a:xfrm>
        </p:spPr>
        <p:txBody>
          <a:bodyPr>
            <a:noAutofit/>
          </a:bodyPr>
          <a:lstStyle/>
          <a:p>
            <a:pPr marL="0" indent="0">
              <a:buNone/>
            </a:pPr>
            <a:r>
              <a:rPr lang="en-US" sz="2800" b="1" dirty="0"/>
              <a:t>Assignment:</a:t>
            </a:r>
            <a:endParaRPr lang="en-US" sz="2800" i="1" dirty="0"/>
          </a:p>
          <a:p>
            <a:pPr marL="0" indent="0">
              <a:buNone/>
            </a:pPr>
            <a:r>
              <a:rPr lang="en-US" sz="2800" dirty="0"/>
              <a:t>With your group, develop a list of 15 different ways that a malicious actor could penetrate the system and login as a user or administrator. </a:t>
            </a:r>
          </a:p>
          <a:p>
            <a:pPr marL="0" indent="0">
              <a:buNone/>
            </a:pPr>
            <a:endParaRPr lang="en-US" sz="2800" dirty="0"/>
          </a:p>
          <a:p>
            <a:pPr marL="0" indent="0">
              <a:buNone/>
            </a:pPr>
            <a:r>
              <a:rPr lang="en-US" sz="2800" dirty="0"/>
              <a:t>With each method, be prepared to describe:</a:t>
            </a:r>
          </a:p>
          <a:p>
            <a:r>
              <a:rPr lang="en-US" sz="2800" dirty="0"/>
              <a:t>Who (or what) is the initial target?</a:t>
            </a:r>
          </a:p>
          <a:p>
            <a:r>
              <a:rPr lang="en-US" sz="2800" dirty="0"/>
              <a:t>How would the actor implement the attack?</a:t>
            </a:r>
          </a:p>
          <a:p>
            <a:pPr marL="0" indent="0">
              <a:buNone/>
            </a:pPr>
            <a:endParaRPr lang="en-US" sz="2800" dirty="0"/>
          </a:p>
          <a:p>
            <a:pPr marL="0" indent="0">
              <a:buNone/>
            </a:pPr>
            <a:r>
              <a:rPr lang="en-US" sz="2800" i="1" dirty="0"/>
              <a:t>Be Prepared to Share!</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Attacking The Wall (15 Minutes)</a:t>
            </a:r>
          </a:p>
        </p:txBody>
      </p:sp>
    </p:spTree>
    <p:extLst>
      <p:ext uri="{BB962C8B-B14F-4D97-AF65-F5344CB8AC3E}">
        <p14:creationId xmlns:p14="http://schemas.microsoft.com/office/powerpoint/2010/main" val="373494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362200"/>
            <a:ext cx="8344050" cy="1569660"/>
          </a:xfrm>
          <a:prstGeom prst="rect">
            <a:avLst/>
          </a:prstGeom>
          <a:noFill/>
        </p:spPr>
        <p:txBody>
          <a:bodyPr wrap="square" rtlCol="0">
            <a:spAutoFit/>
          </a:bodyPr>
          <a:lstStyle/>
          <a:p>
            <a:pPr algn="ctr"/>
            <a:r>
              <a:rPr lang="en-US" sz="4800" dirty="0"/>
              <a:t>Why is cybersecurity such a </a:t>
            </a:r>
            <a:r>
              <a:rPr lang="en-US" sz="4800" b="1" dirty="0"/>
              <a:t>hot skill </a:t>
            </a:r>
            <a:r>
              <a:rPr lang="en-US" sz="4800" dirty="0"/>
              <a:t>these days?</a:t>
            </a:r>
            <a:endParaRPr lang="en-US" sz="2400" dirty="0"/>
          </a:p>
        </p:txBody>
      </p:sp>
    </p:spTree>
    <p:extLst>
      <p:ext uri="{BB962C8B-B14F-4D97-AF65-F5344CB8AC3E}">
        <p14:creationId xmlns:p14="http://schemas.microsoft.com/office/powerpoint/2010/main" val="197876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7DAC9-B584-4EF3-8095-C43130FB04FD}"/>
              </a:ext>
            </a:extLst>
          </p:cNvPr>
          <p:cNvSpPr>
            <a:spLocks noGrp="1"/>
          </p:cNvSpPr>
          <p:nvPr>
            <p:ph type="body" sz="quarter" idx="11"/>
          </p:nvPr>
        </p:nvSpPr>
        <p:spPr/>
        <p:txBody>
          <a:bodyPr/>
          <a:lstStyle/>
          <a:p>
            <a:r>
              <a:rPr lang="en-US" dirty="0"/>
              <a:t>Activity: </a:t>
            </a:r>
            <a:r>
              <a:rPr lang="en-US" b="0" dirty="0"/>
              <a:t>Attacking The Wall (15 Minutes)</a:t>
            </a:r>
          </a:p>
        </p:txBody>
      </p:sp>
      <p:pic>
        <p:nvPicPr>
          <p:cNvPr id="4" name="Picture 3">
            <a:extLst>
              <a:ext uri="{FF2B5EF4-FFF2-40B4-BE49-F238E27FC236}">
                <a16:creationId xmlns:a16="http://schemas.microsoft.com/office/drawing/2014/main" id="{7882CE0B-866A-4C88-9BDE-E1384727B1C3}"/>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5" name="TextBox 4">
            <a:extLst>
              <a:ext uri="{FF2B5EF4-FFF2-40B4-BE49-F238E27FC236}">
                <a16:creationId xmlns:a16="http://schemas.microsoft.com/office/drawing/2014/main" id="{781ED7E9-5EF0-4F87-8CAA-6ECAEE8EC8EE}"/>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6" name="TextBox 5">
            <a:extLst>
              <a:ext uri="{FF2B5EF4-FFF2-40B4-BE49-F238E27FC236}">
                <a16:creationId xmlns:a16="http://schemas.microsoft.com/office/drawing/2014/main" id="{83F0F232-9D32-4E99-AD83-679AA99327B0}"/>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7" name="TextBox 6">
            <a:extLst>
              <a:ext uri="{FF2B5EF4-FFF2-40B4-BE49-F238E27FC236}">
                <a16:creationId xmlns:a16="http://schemas.microsoft.com/office/drawing/2014/main" id="{4C847780-0CFC-4E52-8947-B448C0BE12E3}"/>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8" name="TextBox 7">
            <a:extLst>
              <a:ext uri="{FF2B5EF4-FFF2-40B4-BE49-F238E27FC236}">
                <a16:creationId xmlns:a16="http://schemas.microsoft.com/office/drawing/2014/main" id="{2CF6BD96-E052-4851-BC93-366549022289}"/>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2" name="TextBox 11">
            <a:extLst>
              <a:ext uri="{FF2B5EF4-FFF2-40B4-BE49-F238E27FC236}">
                <a16:creationId xmlns:a16="http://schemas.microsoft.com/office/drawing/2014/main" id="{CE74606A-87CA-4FF3-8C92-85C587905090}"/>
              </a:ext>
            </a:extLst>
          </p:cNvPr>
          <p:cNvSpPr txBox="1"/>
          <p:nvPr/>
        </p:nvSpPr>
        <p:spPr>
          <a:xfrm>
            <a:off x="3065566" y="5077857"/>
            <a:ext cx="5852919" cy="923330"/>
          </a:xfrm>
          <a:prstGeom prst="rect">
            <a:avLst/>
          </a:prstGeom>
          <a:noFill/>
        </p:spPr>
        <p:txBody>
          <a:bodyPr wrap="square" rtlCol="0">
            <a:spAutoFit/>
          </a:bodyPr>
          <a:lstStyle/>
          <a:p>
            <a:pPr algn="ctr"/>
            <a:r>
              <a:rPr lang="en-US" dirty="0"/>
              <a:t>We’ll spend a lot more time talking about web logins later in this course, but for now use this diagram to guide your thoughts.</a:t>
            </a:r>
          </a:p>
        </p:txBody>
      </p:sp>
      <p:sp>
        <p:nvSpPr>
          <p:cNvPr id="13" name="TextBox 12">
            <a:extLst>
              <a:ext uri="{FF2B5EF4-FFF2-40B4-BE49-F238E27FC236}">
                <a16:creationId xmlns:a16="http://schemas.microsoft.com/office/drawing/2014/main" id="{D7CA6A12-7DF6-499F-90FF-75D4489812F3}"/>
              </a:ext>
            </a:extLst>
          </p:cNvPr>
          <p:cNvSpPr txBox="1"/>
          <p:nvPr/>
        </p:nvSpPr>
        <p:spPr>
          <a:xfrm>
            <a:off x="2876474" y="1319228"/>
            <a:ext cx="6096301" cy="523220"/>
          </a:xfrm>
          <a:prstGeom prst="rect">
            <a:avLst/>
          </a:prstGeom>
          <a:noFill/>
        </p:spPr>
        <p:txBody>
          <a:bodyPr wrap="square" rtlCol="0">
            <a:spAutoFit/>
          </a:bodyPr>
          <a:lstStyle/>
          <a:p>
            <a:pPr algn="ctr"/>
            <a:r>
              <a:rPr lang="en-US" sz="2800" b="1" u="sng" dirty="0"/>
              <a:t>Web Logins 101</a:t>
            </a:r>
          </a:p>
        </p:txBody>
      </p:sp>
    </p:spTree>
    <p:extLst>
      <p:ext uri="{BB962C8B-B14F-4D97-AF65-F5344CB8AC3E}">
        <p14:creationId xmlns:p14="http://schemas.microsoft.com/office/powerpoint/2010/main" val="378777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7DAC9-B584-4EF3-8095-C43130FB04FD}"/>
              </a:ext>
            </a:extLst>
          </p:cNvPr>
          <p:cNvSpPr>
            <a:spLocks noGrp="1"/>
          </p:cNvSpPr>
          <p:nvPr>
            <p:ph type="body" sz="quarter" idx="11"/>
          </p:nvPr>
        </p:nvSpPr>
        <p:spPr/>
        <p:txBody>
          <a:bodyPr/>
          <a:lstStyle/>
          <a:p>
            <a:r>
              <a:rPr lang="en-US" dirty="0"/>
              <a:t>Activity: </a:t>
            </a:r>
            <a:r>
              <a:rPr lang="en-US" b="0" dirty="0"/>
              <a:t>Attacking The Wall (15 Minutes)</a:t>
            </a:r>
          </a:p>
        </p:txBody>
      </p:sp>
      <p:pic>
        <p:nvPicPr>
          <p:cNvPr id="4" name="Picture 3">
            <a:extLst>
              <a:ext uri="{FF2B5EF4-FFF2-40B4-BE49-F238E27FC236}">
                <a16:creationId xmlns:a16="http://schemas.microsoft.com/office/drawing/2014/main" id="{40812E31-A3BB-4F3B-89FE-F66C0071C7A3}"/>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5" name="TextBox 4">
            <a:extLst>
              <a:ext uri="{FF2B5EF4-FFF2-40B4-BE49-F238E27FC236}">
                <a16:creationId xmlns:a16="http://schemas.microsoft.com/office/drawing/2014/main" id="{0765092B-7080-4B5E-A208-E3E49890552C}"/>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6" name="TextBox 5">
            <a:extLst>
              <a:ext uri="{FF2B5EF4-FFF2-40B4-BE49-F238E27FC236}">
                <a16:creationId xmlns:a16="http://schemas.microsoft.com/office/drawing/2014/main" id="{DF77C6BC-B049-4E6C-AA59-E2FA1544F1A9}"/>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7" name="TextBox 6">
            <a:extLst>
              <a:ext uri="{FF2B5EF4-FFF2-40B4-BE49-F238E27FC236}">
                <a16:creationId xmlns:a16="http://schemas.microsoft.com/office/drawing/2014/main" id="{35AAD00B-C835-4DD6-B0F1-BE996929BB08}"/>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8" name="TextBox 7">
            <a:extLst>
              <a:ext uri="{FF2B5EF4-FFF2-40B4-BE49-F238E27FC236}">
                <a16:creationId xmlns:a16="http://schemas.microsoft.com/office/drawing/2014/main" id="{81C5251F-6F81-41EA-B18B-09A1B00C96BA}"/>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1" name="Rectangle 10">
            <a:extLst>
              <a:ext uri="{FF2B5EF4-FFF2-40B4-BE49-F238E27FC236}">
                <a16:creationId xmlns:a16="http://schemas.microsoft.com/office/drawing/2014/main" id="{937AF993-21EA-46EC-8316-412F1F33F9C3}"/>
              </a:ext>
            </a:extLst>
          </p:cNvPr>
          <p:cNvSpPr/>
          <p:nvPr/>
        </p:nvSpPr>
        <p:spPr>
          <a:xfrm>
            <a:off x="7010400" y="2173040"/>
            <a:ext cx="1905300" cy="28561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3CB6B28-3D0E-4A84-95BF-14B215B0D9CA}"/>
              </a:ext>
            </a:extLst>
          </p:cNvPr>
          <p:cNvSpPr txBox="1"/>
          <p:nvPr/>
        </p:nvSpPr>
        <p:spPr>
          <a:xfrm>
            <a:off x="3586937" y="5587425"/>
            <a:ext cx="5190845" cy="584775"/>
          </a:xfrm>
          <a:prstGeom prst="rect">
            <a:avLst/>
          </a:prstGeom>
          <a:noFill/>
        </p:spPr>
        <p:txBody>
          <a:bodyPr wrap="none" rtlCol="0">
            <a:spAutoFit/>
          </a:bodyPr>
          <a:lstStyle/>
          <a:p>
            <a:r>
              <a:rPr lang="en-US" sz="3200" b="1" dirty="0">
                <a:solidFill>
                  <a:srgbClr val="FF0000"/>
                </a:solidFill>
              </a:rPr>
              <a:t>Defend </a:t>
            </a:r>
            <a:r>
              <a:rPr lang="en-US" sz="3200" b="1" i="1" dirty="0">
                <a:solidFill>
                  <a:srgbClr val="FF0000"/>
                </a:solidFill>
              </a:rPr>
              <a:t>this</a:t>
            </a:r>
            <a:r>
              <a:rPr lang="en-US" sz="3200" b="1" dirty="0">
                <a:solidFill>
                  <a:srgbClr val="FF0000"/>
                </a:solidFill>
              </a:rPr>
              <a:t> with your life!</a:t>
            </a:r>
          </a:p>
        </p:txBody>
      </p:sp>
      <p:cxnSp>
        <p:nvCxnSpPr>
          <p:cNvPr id="14" name="Straight Arrow Connector 13">
            <a:extLst>
              <a:ext uri="{FF2B5EF4-FFF2-40B4-BE49-F238E27FC236}">
                <a16:creationId xmlns:a16="http://schemas.microsoft.com/office/drawing/2014/main" id="{C14D362D-6AEC-4A3C-9870-0144E95330D5}"/>
              </a:ext>
            </a:extLst>
          </p:cNvPr>
          <p:cNvCxnSpPr>
            <a:cxnSpLocks/>
          </p:cNvCxnSpPr>
          <p:nvPr/>
        </p:nvCxnSpPr>
        <p:spPr>
          <a:xfrm flipV="1">
            <a:off x="5715000" y="3886200"/>
            <a:ext cx="1905000" cy="16507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42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#1</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Attacking the Wall (Analyzed)</a:t>
            </a:r>
          </a:p>
        </p:txBody>
      </p:sp>
    </p:spTree>
    <p:extLst>
      <p:ext uri="{BB962C8B-B14F-4D97-AF65-F5344CB8AC3E}">
        <p14:creationId xmlns:p14="http://schemas.microsoft.com/office/powerpoint/2010/main" val="1436123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7FAE-B68B-4B6B-B1CE-5D99E0A39304}"/>
              </a:ext>
            </a:extLst>
          </p:cNvPr>
          <p:cNvSpPr txBox="1">
            <a:spLocks/>
          </p:cNvSpPr>
          <p:nvPr/>
        </p:nvSpPr>
        <p:spPr>
          <a:xfrm>
            <a:off x="152400" y="2438400"/>
            <a:ext cx="8839200" cy="1371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Step 1: </a:t>
            </a:r>
            <a:br>
              <a:rPr lang="en-US" dirty="0"/>
            </a:br>
            <a:r>
              <a:rPr lang="en-US" dirty="0"/>
              <a:t>Assess the Targets</a:t>
            </a:r>
          </a:p>
        </p:txBody>
      </p:sp>
    </p:spTree>
    <p:extLst>
      <p:ext uri="{BB962C8B-B14F-4D97-AF65-F5344CB8AC3E}">
        <p14:creationId xmlns:p14="http://schemas.microsoft.com/office/powerpoint/2010/main" val="235914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19400" y="1524000"/>
            <a:ext cx="6096301" cy="523220"/>
          </a:xfrm>
          <a:prstGeom prst="rect">
            <a:avLst/>
          </a:prstGeom>
          <a:noFill/>
        </p:spPr>
        <p:txBody>
          <a:bodyPr wrap="square" rtlCol="0">
            <a:spAutoFit/>
          </a:bodyPr>
          <a:lstStyle/>
          <a:p>
            <a:pPr algn="ctr"/>
            <a:r>
              <a:rPr lang="en-US" sz="2800" b="1" dirty="0">
                <a:solidFill>
                  <a:srgbClr val="FF0000"/>
                </a:solidFill>
              </a:rPr>
              <a:t>Which are targets?</a:t>
            </a:r>
          </a:p>
        </p:txBody>
      </p:sp>
    </p:spTree>
    <p:extLst>
      <p:ext uri="{BB962C8B-B14F-4D97-AF65-F5344CB8AC3E}">
        <p14:creationId xmlns:p14="http://schemas.microsoft.com/office/powerpoint/2010/main" val="3606767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8" name="Rectangle 7">
            <a:extLst>
              <a:ext uri="{FF2B5EF4-FFF2-40B4-BE49-F238E27FC236}">
                <a16:creationId xmlns:a16="http://schemas.microsoft.com/office/drawing/2014/main" id="{4E6B9DA4-0275-489B-978F-B8953281D9F3}"/>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4DC513-649D-4689-8E3F-E558E418B3FA}"/>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70BCD-2FFC-4E76-AF50-9C291F6643CF}"/>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dirty="0"/>
              <a:t>In this case, an attacker could target </a:t>
            </a:r>
            <a:r>
              <a:rPr lang="en-US" sz="2400" b="1" dirty="0"/>
              <a:t>EVERY node</a:t>
            </a:r>
            <a:r>
              <a:rPr lang="en-US" sz="2400" dirty="0"/>
              <a:t> along the chain.</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i="1" dirty="0"/>
              <a:t>Lots</a:t>
            </a:r>
            <a:r>
              <a:rPr lang="en-US" sz="2800" b="1" dirty="0"/>
              <a:t> of Targets</a:t>
            </a:r>
          </a:p>
        </p:txBody>
      </p:sp>
      <p:sp>
        <p:nvSpPr>
          <p:cNvPr id="16" name="Rectangle 15">
            <a:extLst>
              <a:ext uri="{FF2B5EF4-FFF2-40B4-BE49-F238E27FC236}">
                <a16:creationId xmlns:a16="http://schemas.microsoft.com/office/drawing/2014/main" id="{396C46E9-A054-4409-84D1-B6A0EC372532}"/>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30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b="1" dirty="0"/>
              <a:t>Users</a:t>
            </a:r>
            <a:r>
              <a:rPr lang="en-US" sz="2400" dirty="0"/>
              <a:t> are subject to a variety of social engineering tactics.</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User Attacks</a:t>
            </a:r>
          </a:p>
        </p:txBody>
      </p:sp>
      <p:sp>
        <p:nvSpPr>
          <p:cNvPr id="16" name="Rectangle 15">
            <a:extLst>
              <a:ext uri="{FF2B5EF4-FFF2-40B4-BE49-F238E27FC236}">
                <a16:creationId xmlns:a16="http://schemas.microsoft.com/office/drawing/2014/main" id="{97E41F30-6161-4F98-B829-F5B4526A35A1}"/>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7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b="1" dirty="0"/>
              <a:t>Websites</a:t>
            </a:r>
            <a:r>
              <a:rPr lang="en-US" sz="2400" dirty="0"/>
              <a:t> are vulnerable to a broad set of  code related attacks. </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Web Attacks</a:t>
            </a:r>
          </a:p>
        </p:txBody>
      </p:sp>
      <p:sp>
        <p:nvSpPr>
          <p:cNvPr id="12" name="Rectangle 11">
            <a:extLst>
              <a:ext uri="{FF2B5EF4-FFF2-40B4-BE49-F238E27FC236}">
                <a16:creationId xmlns:a16="http://schemas.microsoft.com/office/drawing/2014/main" id="{B24EDA01-7A6E-47B8-B196-6C798B1CC989}"/>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421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2876475" y="5367497"/>
            <a:ext cx="6039226" cy="830997"/>
          </a:xfrm>
          <a:prstGeom prst="rect">
            <a:avLst/>
          </a:prstGeom>
          <a:noFill/>
        </p:spPr>
        <p:txBody>
          <a:bodyPr wrap="square" rtlCol="0">
            <a:spAutoFit/>
          </a:bodyPr>
          <a:lstStyle/>
          <a:p>
            <a:pPr algn="ctr"/>
            <a:r>
              <a:rPr lang="en-US" sz="2400" b="1" dirty="0"/>
              <a:t>Servers</a:t>
            </a:r>
            <a:r>
              <a:rPr lang="en-US" sz="2400" dirty="0"/>
              <a:t> are vulnerable to a host of operating system exploits and attacks. </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Server Attacks</a:t>
            </a:r>
          </a:p>
        </p:txBody>
      </p:sp>
      <p:sp>
        <p:nvSpPr>
          <p:cNvPr id="11" name="Rectangle 10">
            <a:extLst>
              <a:ext uri="{FF2B5EF4-FFF2-40B4-BE49-F238E27FC236}">
                <a16:creationId xmlns:a16="http://schemas.microsoft.com/office/drawing/2014/main" id="{488F9C68-1120-4E9C-87E4-632ECABD8EF4}"/>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015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2876475" y="5367497"/>
            <a:ext cx="6039226" cy="830997"/>
          </a:xfrm>
          <a:prstGeom prst="rect">
            <a:avLst/>
          </a:prstGeom>
          <a:noFill/>
        </p:spPr>
        <p:txBody>
          <a:bodyPr wrap="square" rtlCol="0">
            <a:spAutoFit/>
          </a:bodyPr>
          <a:lstStyle/>
          <a:p>
            <a:pPr algn="ctr"/>
            <a:r>
              <a:rPr lang="en-US" sz="2400" b="1" dirty="0"/>
              <a:t>Data</a:t>
            </a:r>
            <a:r>
              <a:rPr lang="en-US" sz="2400" dirty="0"/>
              <a:t> </a:t>
            </a:r>
            <a:r>
              <a:rPr lang="en-US" sz="2400" b="1" dirty="0"/>
              <a:t>Centers</a:t>
            </a:r>
            <a:r>
              <a:rPr lang="en-US" sz="2400" dirty="0"/>
              <a:t> are vulnerable to physical and cloud attacks.</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Data Center Attacks</a:t>
            </a:r>
          </a:p>
        </p:txBody>
      </p:sp>
      <p:sp>
        <p:nvSpPr>
          <p:cNvPr id="12" name="Rectangle 11">
            <a:extLst>
              <a:ext uri="{FF2B5EF4-FFF2-40B4-BE49-F238E27FC236}">
                <a16:creationId xmlns:a16="http://schemas.microsoft.com/office/drawing/2014/main" id="{775E4685-DC1E-4B26-BC54-941D1951DF87}"/>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003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lstStyle/>
          <a:p>
            <a:r>
              <a:rPr lang="en-US" dirty="0"/>
              <a:t>Reason 1: Explosive Growth in Dependence on IT </a:t>
            </a:r>
          </a:p>
        </p:txBody>
      </p:sp>
      <p:sp>
        <p:nvSpPr>
          <p:cNvPr id="3" name="TextBox 2">
            <a:extLst>
              <a:ext uri="{FF2B5EF4-FFF2-40B4-BE49-F238E27FC236}">
                <a16:creationId xmlns:a16="http://schemas.microsoft.com/office/drawing/2014/main" id="{774F9513-4F92-4455-A039-004F0D5F85B1}"/>
              </a:ext>
            </a:extLst>
          </p:cNvPr>
          <p:cNvSpPr txBox="1"/>
          <p:nvPr/>
        </p:nvSpPr>
        <p:spPr>
          <a:xfrm>
            <a:off x="209475" y="5410200"/>
            <a:ext cx="8725050" cy="830997"/>
          </a:xfrm>
          <a:prstGeom prst="rect">
            <a:avLst/>
          </a:prstGeom>
          <a:noFill/>
        </p:spPr>
        <p:txBody>
          <a:bodyPr wrap="square" rtlCol="0">
            <a:spAutoFit/>
          </a:bodyPr>
          <a:lstStyle/>
          <a:p>
            <a:pPr algn="ctr"/>
            <a:r>
              <a:rPr lang="en-US" sz="2400" dirty="0"/>
              <a:t>Nearly every personal, social, and commercial aspect of our lives today makes contact with vulnerable IT infrastructure. </a:t>
            </a:r>
          </a:p>
        </p:txBody>
      </p:sp>
      <p:grpSp>
        <p:nvGrpSpPr>
          <p:cNvPr id="19" name="Group 18">
            <a:extLst>
              <a:ext uri="{FF2B5EF4-FFF2-40B4-BE49-F238E27FC236}">
                <a16:creationId xmlns:a16="http://schemas.microsoft.com/office/drawing/2014/main" id="{CD5E350A-28F5-4951-A48B-1A7D9F0B6026}"/>
              </a:ext>
            </a:extLst>
          </p:cNvPr>
          <p:cNvGrpSpPr/>
          <p:nvPr/>
        </p:nvGrpSpPr>
        <p:grpSpPr>
          <a:xfrm>
            <a:off x="1123588" y="762000"/>
            <a:ext cx="6877412" cy="4582815"/>
            <a:chOff x="1352294" y="914400"/>
            <a:chExt cx="6462455" cy="4306305"/>
          </a:xfrm>
        </p:grpSpPr>
        <p:pic>
          <p:nvPicPr>
            <p:cNvPr id="5" name="Picture 4" descr="A top view of a city&#10;&#10;Description generated with high confidence">
              <a:extLst>
                <a:ext uri="{FF2B5EF4-FFF2-40B4-BE49-F238E27FC236}">
                  <a16:creationId xmlns:a16="http://schemas.microsoft.com/office/drawing/2014/main" id="{600DBA1C-19AF-4EA5-B502-33FF47F4FC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294" y="914400"/>
              <a:ext cx="3220254" cy="2139843"/>
            </a:xfrm>
            <a:prstGeom prst="rect">
              <a:avLst/>
            </a:prstGeom>
          </p:spPr>
        </p:pic>
        <p:pic>
          <p:nvPicPr>
            <p:cNvPr id="14" name="Picture 13" descr="A person sitting at a table using a computer&#10;&#10;Description generated with very high confidence">
              <a:extLst>
                <a:ext uri="{FF2B5EF4-FFF2-40B4-BE49-F238E27FC236}">
                  <a16:creationId xmlns:a16="http://schemas.microsoft.com/office/drawing/2014/main" id="{5EC6AA39-A744-4405-90DC-171DB52B23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789" y="3054243"/>
              <a:ext cx="3197211" cy="2166462"/>
            </a:xfrm>
            <a:prstGeom prst="rect">
              <a:avLst/>
            </a:prstGeom>
          </p:spPr>
        </p:pic>
        <p:pic>
          <p:nvPicPr>
            <p:cNvPr id="16" name="Picture 15" descr="A close up of a keyboard&#10;&#10;Description generated with very high confidence">
              <a:extLst>
                <a:ext uri="{FF2B5EF4-FFF2-40B4-BE49-F238E27FC236}">
                  <a16:creationId xmlns:a16="http://schemas.microsoft.com/office/drawing/2014/main" id="{B89EEC04-1620-478D-9E00-7FAE3E30DC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298"/>
            <a:stretch/>
          </p:blipFill>
          <p:spPr>
            <a:xfrm>
              <a:off x="4594495" y="3054243"/>
              <a:ext cx="3220254" cy="2166462"/>
            </a:xfrm>
            <a:prstGeom prst="rect">
              <a:avLst/>
            </a:prstGeom>
          </p:spPr>
        </p:pic>
        <p:pic>
          <p:nvPicPr>
            <p:cNvPr id="18" name="Picture 17">
              <a:extLst>
                <a:ext uri="{FF2B5EF4-FFF2-40B4-BE49-F238E27FC236}">
                  <a16:creationId xmlns:a16="http://schemas.microsoft.com/office/drawing/2014/main" id="{030FDAD2-E6B6-4A54-8D0B-43DA68993A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424"/>
            <a:stretch/>
          </p:blipFill>
          <p:spPr>
            <a:xfrm>
              <a:off x="4572000" y="914400"/>
              <a:ext cx="3197211" cy="2139843"/>
            </a:xfrm>
            <a:prstGeom prst="rect">
              <a:avLst/>
            </a:prstGeom>
          </p:spPr>
        </p:pic>
      </p:grpSp>
    </p:spTree>
    <p:extLst>
      <p:ext uri="{BB962C8B-B14F-4D97-AF65-F5344CB8AC3E}">
        <p14:creationId xmlns:p14="http://schemas.microsoft.com/office/powerpoint/2010/main" val="1402622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7FAE-B68B-4B6B-B1CE-5D99E0A39304}"/>
              </a:ext>
            </a:extLst>
          </p:cNvPr>
          <p:cNvSpPr txBox="1">
            <a:spLocks/>
          </p:cNvSpPr>
          <p:nvPr/>
        </p:nvSpPr>
        <p:spPr>
          <a:xfrm>
            <a:off x="152400" y="2438400"/>
            <a:ext cx="8839200" cy="1371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Step 2: </a:t>
            </a:r>
            <a:br>
              <a:rPr lang="en-US" dirty="0"/>
            </a:br>
            <a:r>
              <a:rPr lang="en-US" dirty="0"/>
              <a:t>Define Attack Strategies</a:t>
            </a:r>
          </a:p>
        </p:txBody>
      </p:sp>
    </p:spTree>
    <p:extLst>
      <p:ext uri="{BB962C8B-B14F-4D97-AF65-F5344CB8AC3E}">
        <p14:creationId xmlns:p14="http://schemas.microsoft.com/office/powerpoint/2010/main" val="3497745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pic>
        <p:nvPicPr>
          <p:cNvPr id="29698"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249053BB-0A42-4800-8E0A-45540784C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76474" y="2274838"/>
            <a:ext cx="6096301" cy="2308324"/>
          </a:xfrm>
          <a:prstGeom prst="rect">
            <a:avLst/>
          </a:prstGeom>
          <a:noFill/>
        </p:spPr>
        <p:txBody>
          <a:bodyPr wrap="square" rtlCol="0">
            <a:spAutoFit/>
          </a:bodyPr>
          <a:lstStyle/>
          <a:p>
            <a:pPr algn="ctr"/>
            <a:r>
              <a:rPr lang="en-US" sz="7200" dirty="0"/>
              <a:t>Let’s start with </a:t>
            </a:r>
            <a:r>
              <a:rPr lang="en-US" sz="7200" b="1" dirty="0"/>
              <a:t>user</a:t>
            </a:r>
            <a:r>
              <a:rPr lang="en-US" sz="7200" dirty="0"/>
              <a:t> attacks</a:t>
            </a:r>
          </a:p>
        </p:txBody>
      </p:sp>
    </p:spTree>
    <p:extLst>
      <p:ext uri="{BB962C8B-B14F-4D97-AF65-F5344CB8AC3E}">
        <p14:creationId xmlns:p14="http://schemas.microsoft.com/office/powerpoint/2010/main" val="3757099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#1:</a:t>
            </a:r>
          </a:p>
          <a:p>
            <a:pPr algn="ctr"/>
            <a:r>
              <a:rPr lang="en-US" sz="2400" dirty="0"/>
              <a:t>A hacker could ask users for their credentials by falsely pretending to be an administrator (</a:t>
            </a:r>
            <a:r>
              <a:rPr lang="en-US" sz="2400" b="1" dirty="0"/>
              <a:t>social engineering</a:t>
            </a:r>
            <a:r>
              <a:rPr lang="en-US" sz="2400" dirty="0"/>
              <a:t>).</a:t>
            </a:r>
            <a:endParaRPr lang="en-US" sz="2400" b="1" dirty="0"/>
          </a:p>
        </p:txBody>
      </p:sp>
      <p:pic>
        <p:nvPicPr>
          <p:cNvPr id="2050" name="Picture 2" descr="https://documents.lucidchart.com/documents/2e8c8b57-e090-448e-abc6-08144d985d17/pages/0_0?a=372&amp;x=394&amp;y=2915&amp;w=1298&amp;h=550&amp;store=1&amp;accept=image%2F*&amp;auth=LCA%2082aedda5131795ffa9a2d14ff81729589d1d65b5-ts%3D1532221514">
            <a:extLst>
              <a:ext uri="{FF2B5EF4-FFF2-40B4-BE49-F238E27FC236}">
                <a16:creationId xmlns:a16="http://schemas.microsoft.com/office/drawing/2014/main" id="{571E601F-7BA2-4B9A-A660-36893C759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0" t="12083" r="2497"/>
          <a:stretch/>
        </p:blipFill>
        <p:spPr bwMode="auto">
          <a:xfrm>
            <a:off x="89050" y="990600"/>
            <a:ext cx="8965899" cy="3713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51A42C-5D1B-416F-8E8C-D1F54B730B63}"/>
              </a:ext>
            </a:extLst>
          </p:cNvPr>
          <p:cNvSpPr txBox="1"/>
          <p:nvPr/>
        </p:nvSpPr>
        <p:spPr>
          <a:xfrm>
            <a:off x="228600" y="2662466"/>
            <a:ext cx="1600199" cy="369332"/>
          </a:xfrm>
          <a:prstGeom prst="rect">
            <a:avLst/>
          </a:prstGeom>
          <a:solidFill>
            <a:schemeClr val="accent4">
              <a:lumMod val="20000"/>
              <a:lumOff val="80000"/>
            </a:schemeClr>
          </a:solidFill>
        </p:spPr>
        <p:txBody>
          <a:bodyPr wrap="square" rtlCol="0">
            <a:spAutoFit/>
          </a:bodyPr>
          <a:lstStyle/>
          <a:p>
            <a:pPr algn="ctr"/>
            <a:r>
              <a:rPr lang="en-US" b="1" dirty="0"/>
              <a:t>Fake Admin</a:t>
            </a:r>
          </a:p>
        </p:txBody>
      </p:sp>
    </p:spTree>
    <p:extLst>
      <p:ext uri="{BB962C8B-B14F-4D97-AF65-F5344CB8AC3E}">
        <p14:creationId xmlns:p14="http://schemas.microsoft.com/office/powerpoint/2010/main" val="259892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#2:</a:t>
            </a:r>
          </a:p>
          <a:p>
            <a:pPr algn="ctr"/>
            <a:r>
              <a:rPr lang="en-US" sz="2400" dirty="0"/>
              <a:t>A hacker could attempt a </a:t>
            </a:r>
            <a:r>
              <a:rPr lang="en-US" sz="2400" b="1" dirty="0"/>
              <a:t>phishing </a:t>
            </a:r>
            <a:r>
              <a:rPr lang="en-US" sz="2400" dirty="0"/>
              <a:t>attack where users are redirected to fake login pages to capture user credentials.</a:t>
            </a:r>
            <a:endParaRPr lang="en-US" sz="2400" b="1" dirty="0"/>
          </a:p>
        </p:txBody>
      </p:sp>
      <p:pic>
        <p:nvPicPr>
          <p:cNvPr id="28674" name="Picture 2" descr="https://documents.lucidchart.com/documents/2e8c8b57-e090-448e-abc6-08144d985d17/pages/0_0?a=402&amp;x=60&amp;y=1530&amp;w=1320&amp;h=655&amp;store=1&amp;accept=image%2F*&amp;auth=LCA%2099d2abb24eaf3682050625aafa812325469d250d-ts%3D1532221514">
            <a:extLst>
              <a:ext uri="{FF2B5EF4-FFF2-40B4-BE49-F238E27FC236}">
                <a16:creationId xmlns:a16="http://schemas.microsoft.com/office/drawing/2014/main" id="{66D353C4-73B3-494C-A01C-CFA6214F4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25" b="4651"/>
          <a:stretch/>
        </p:blipFill>
        <p:spPr bwMode="auto">
          <a:xfrm>
            <a:off x="0" y="974627"/>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E97A02-C0AE-40D0-8633-F5D8C18EBB2E}"/>
              </a:ext>
            </a:extLst>
          </p:cNvPr>
          <p:cNvSpPr txBox="1"/>
          <p:nvPr/>
        </p:nvSpPr>
        <p:spPr>
          <a:xfrm>
            <a:off x="4343400" y="2472195"/>
            <a:ext cx="1600199" cy="369332"/>
          </a:xfrm>
          <a:prstGeom prst="rect">
            <a:avLst/>
          </a:prstGeom>
          <a:solidFill>
            <a:schemeClr val="accent4">
              <a:lumMod val="20000"/>
              <a:lumOff val="80000"/>
            </a:schemeClr>
          </a:solidFill>
        </p:spPr>
        <p:txBody>
          <a:bodyPr wrap="square" rtlCol="0">
            <a:spAutoFit/>
          </a:bodyPr>
          <a:lstStyle/>
          <a:p>
            <a:pPr algn="ctr"/>
            <a:r>
              <a:rPr lang="en-US" b="1" dirty="0"/>
              <a:t>Fake Login</a:t>
            </a:r>
          </a:p>
        </p:txBody>
      </p:sp>
    </p:spTree>
    <p:extLst>
      <p:ext uri="{BB962C8B-B14F-4D97-AF65-F5344CB8AC3E}">
        <p14:creationId xmlns:p14="http://schemas.microsoft.com/office/powerpoint/2010/main" val="400903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#3:</a:t>
            </a:r>
          </a:p>
          <a:p>
            <a:pPr algn="ctr"/>
            <a:r>
              <a:rPr lang="en-US" sz="2400" dirty="0"/>
              <a:t>A hacker could find users’ login and password information from other websites (</a:t>
            </a:r>
            <a:r>
              <a:rPr lang="en-US" sz="2400" b="1" dirty="0"/>
              <a:t>credential reuse</a:t>
            </a:r>
            <a:r>
              <a:rPr lang="en-US" sz="2400" dirty="0"/>
              <a:t>).</a:t>
            </a:r>
            <a:endParaRPr lang="en-US" sz="2400" b="1" dirty="0"/>
          </a:p>
        </p:txBody>
      </p:sp>
      <p:pic>
        <p:nvPicPr>
          <p:cNvPr id="9220" name="Picture 4" descr="https://documents.lucidchart.com/documents/2e8c8b57-e090-448e-abc6-08144d985d17/pages/0_0?a=560&amp;x=627&amp;y=2716&amp;w=737&amp;h=526&amp;store=1&amp;accept=image%2F*&amp;auth=LCA%20ff412a804768c9092377077d9b8a76b4217ad4fd-ts%3D1532221514">
            <a:extLst>
              <a:ext uri="{FF2B5EF4-FFF2-40B4-BE49-F238E27FC236}">
                <a16:creationId xmlns:a16="http://schemas.microsoft.com/office/drawing/2014/main" id="{A2531B9C-0465-47C7-A7F5-E5CD0F7DF4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7" t="17512" r="3707" b="4430"/>
          <a:stretch/>
        </p:blipFill>
        <p:spPr bwMode="auto">
          <a:xfrm>
            <a:off x="1480457" y="762000"/>
            <a:ext cx="6934200" cy="41651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B398ED-C65F-435F-8A3C-7A7D4E50A5B1}"/>
              </a:ext>
            </a:extLst>
          </p:cNvPr>
          <p:cNvSpPr txBox="1"/>
          <p:nvPr/>
        </p:nvSpPr>
        <p:spPr>
          <a:xfrm>
            <a:off x="326571" y="3657600"/>
            <a:ext cx="1295400" cy="646331"/>
          </a:xfrm>
          <a:prstGeom prst="rect">
            <a:avLst/>
          </a:prstGeom>
          <a:solidFill>
            <a:schemeClr val="accent4">
              <a:lumMod val="20000"/>
              <a:lumOff val="80000"/>
            </a:schemeClr>
          </a:solidFill>
        </p:spPr>
        <p:txBody>
          <a:bodyPr wrap="square" rtlCol="0">
            <a:spAutoFit/>
          </a:bodyPr>
          <a:lstStyle/>
          <a:p>
            <a:pPr algn="ctr"/>
            <a:r>
              <a:rPr lang="en-US" b="1" dirty="0"/>
              <a:t>Recycled Password</a:t>
            </a:r>
          </a:p>
        </p:txBody>
      </p:sp>
    </p:spTree>
    <p:extLst>
      <p:ext uri="{BB962C8B-B14F-4D97-AF65-F5344CB8AC3E}">
        <p14:creationId xmlns:p14="http://schemas.microsoft.com/office/powerpoint/2010/main" val="2369815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#4:</a:t>
            </a:r>
          </a:p>
          <a:p>
            <a:pPr algn="ctr"/>
            <a:r>
              <a:rPr lang="en-US" sz="2400" dirty="0"/>
              <a:t>A hacker could deploy </a:t>
            </a:r>
            <a:r>
              <a:rPr lang="en-US" sz="2400" b="1" dirty="0"/>
              <a:t>malware</a:t>
            </a:r>
            <a:r>
              <a:rPr lang="en-US" sz="2400" dirty="0"/>
              <a:t> such as spyware or keyloggers to capture daily user activity. </a:t>
            </a:r>
            <a:endParaRPr lang="en-US" sz="2400" b="1" dirty="0"/>
          </a:p>
        </p:txBody>
      </p:sp>
      <p:pic>
        <p:nvPicPr>
          <p:cNvPr id="6150" name="Picture 6" descr="https://documents.lucidchart.com/documents/2e8c8b57-e090-448e-abc6-08144d985d17/pages/0_0?a=621&amp;x=365&amp;y=3449&amp;w=924&amp;h=556&amp;store=1&amp;accept=image%2F*&amp;auth=LCA%20f4b1698343ba344ad6e50d10098cd78f136ac435-ts%3D1532221514">
            <a:extLst>
              <a:ext uri="{FF2B5EF4-FFF2-40B4-BE49-F238E27FC236}">
                <a16:creationId xmlns:a16="http://schemas.microsoft.com/office/drawing/2014/main" id="{A535AD5C-95A4-4370-AD70-2C1665FBD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3" b="14982"/>
          <a:stretch/>
        </p:blipFill>
        <p:spPr bwMode="auto">
          <a:xfrm>
            <a:off x="562503" y="885042"/>
            <a:ext cx="8367712" cy="4057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D15AE2-17DC-4302-88C8-CCC178101DE1}"/>
              </a:ext>
            </a:extLst>
          </p:cNvPr>
          <p:cNvSpPr txBox="1"/>
          <p:nvPr/>
        </p:nvSpPr>
        <p:spPr>
          <a:xfrm>
            <a:off x="3581400" y="2983468"/>
            <a:ext cx="1295400" cy="369332"/>
          </a:xfrm>
          <a:prstGeom prst="rect">
            <a:avLst/>
          </a:prstGeom>
          <a:solidFill>
            <a:schemeClr val="accent4">
              <a:lumMod val="20000"/>
              <a:lumOff val="80000"/>
            </a:schemeClr>
          </a:solidFill>
        </p:spPr>
        <p:txBody>
          <a:bodyPr wrap="square" rtlCol="0">
            <a:spAutoFit/>
          </a:bodyPr>
          <a:lstStyle/>
          <a:p>
            <a:pPr algn="ctr"/>
            <a:r>
              <a:rPr lang="en-US" b="1" dirty="0"/>
              <a:t>Malware</a:t>
            </a:r>
          </a:p>
        </p:txBody>
      </p:sp>
    </p:spTree>
    <p:extLst>
      <p:ext uri="{BB962C8B-B14F-4D97-AF65-F5344CB8AC3E}">
        <p14:creationId xmlns:p14="http://schemas.microsoft.com/office/powerpoint/2010/main" val="4142906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documents.lucidchart.com/documents/2e8c8b57-e090-448e-abc6-08144d985d17/pages/0_0?a=679&amp;x=373&amp;y=4432&amp;w=1184&amp;h=448&amp;store=1&amp;accept=image%2F*&amp;auth=LCA%205b20c7d404478226b5736a4fd36c486a3064a22d-ts%3D1532221514">
            <a:extLst>
              <a:ext uri="{FF2B5EF4-FFF2-40B4-BE49-F238E27FC236}">
                <a16:creationId xmlns:a16="http://schemas.microsoft.com/office/drawing/2014/main" id="{126B4223-66B1-465A-93B4-2B9691FCB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1" t="7142" r="3197" b="19413"/>
          <a:stretch/>
        </p:blipFill>
        <p:spPr bwMode="auto">
          <a:xfrm>
            <a:off x="315686" y="1981200"/>
            <a:ext cx="8610901" cy="25791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#5:</a:t>
            </a:r>
          </a:p>
          <a:p>
            <a:pPr algn="ctr"/>
            <a:r>
              <a:rPr lang="en-US" sz="2400" dirty="0"/>
              <a:t>A hacker could create a </a:t>
            </a:r>
            <a:r>
              <a:rPr lang="en-US" sz="2400" b="1" dirty="0"/>
              <a:t>man-in-the-middle attack </a:t>
            </a:r>
            <a:r>
              <a:rPr lang="en-US" sz="2400" dirty="0"/>
              <a:t>by providing a free Wi-Fi hotspot to capture user credentials.</a:t>
            </a:r>
            <a:endParaRPr lang="en-US" sz="2400" b="1" dirty="0"/>
          </a:p>
        </p:txBody>
      </p:sp>
      <p:sp>
        <p:nvSpPr>
          <p:cNvPr id="5" name="TextBox 4">
            <a:extLst>
              <a:ext uri="{FF2B5EF4-FFF2-40B4-BE49-F238E27FC236}">
                <a16:creationId xmlns:a16="http://schemas.microsoft.com/office/drawing/2014/main" id="{933EE37B-5A0E-4248-AE4F-6387A3F65268}"/>
              </a:ext>
            </a:extLst>
          </p:cNvPr>
          <p:cNvSpPr txBox="1"/>
          <p:nvPr/>
        </p:nvSpPr>
        <p:spPr>
          <a:xfrm>
            <a:off x="3870326" y="1590097"/>
            <a:ext cx="1905000" cy="369332"/>
          </a:xfrm>
          <a:prstGeom prst="rect">
            <a:avLst/>
          </a:prstGeom>
          <a:solidFill>
            <a:schemeClr val="accent4">
              <a:lumMod val="20000"/>
              <a:lumOff val="80000"/>
            </a:schemeClr>
          </a:solidFill>
        </p:spPr>
        <p:txBody>
          <a:bodyPr wrap="square" rtlCol="0">
            <a:spAutoFit/>
          </a:bodyPr>
          <a:lstStyle/>
          <a:p>
            <a:pPr algn="ctr"/>
            <a:r>
              <a:rPr lang="en-US" b="1" dirty="0"/>
              <a:t>Shady Hotspot</a:t>
            </a:r>
          </a:p>
        </p:txBody>
      </p:sp>
    </p:spTree>
    <p:extLst>
      <p:ext uri="{BB962C8B-B14F-4D97-AF65-F5344CB8AC3E}">
        <p14:creationId xmlns:p14="http://schemas.microsoft.com/office/powerpoint/2010/main" val="2353850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#6:</a:t>
            </a:r>
          </a:p>
          <a:p>
            <a:pPr algn="ctr"/>
            <a:r>
              <a:rPr lang="en-US" sz="2400" dirty="0"/>
              <a:t>A hacker could </a:t>
            </a:r>
            <a:r>
              <a:rPr lang="en-US" sz="2400" b="1" dirty="0"/>
              <a:t>sniff packet traffic </a:t>
            </a:r>
            <a:r>
              <a:rPr lang="en-US" sz="2400" dirty="0"/>
              <a:t>across insecure </a:t>
            </a:r>
          </a:p>
          <a:p>
            <a:pPr algn="ctr"/>
            <a:r>
              <a:rPr lang="en-US" sz="2400" dirty="0"/>
              <a:t>wireless networks such as a café or restaurant.</a:t>
            </a:r>
            <a:endParaRPr lang="en-US" sz="2400" b="1" dirty="0"/>
          </a:p>
        </p:txBody>
      </p:sp>
      <p:pic>
        <p:nvPicPr>
          <p:cNvPr id="4098" name="Picture 2" descr="https://documents.lucidchart.com/documents/2e8c8b57-e090-448e-abc6-08144d985d17/pages/0_0?a=743&amp;x=384&amp;y=4155&amp;w=960&amp;h=553&amp;store=1&amp;accept=image%2F*&amp;auth=LCA%20e3f7fb5b782d65bbd9ef5c1a60175e36280d143e-ts%3D1532221514">
            <a:extLst>
              <a:ext uri="{FF2B5EF4-FFF2-40B4-BE49-F238E27FC236}">
                <a16:creationId xmlns:a16="http://schemas.microsoft.com/office/drawing/2014/main" id="{44B06CD2-80CC-4522-9F64-AF4C4E489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29" b="3253"/>
          <a:stretch/>
        </p:blipFill>
        <p:spPr bwMode="auto">
          <a:xfrm>
            <a:off x="0" y="838199"/>
            <a:ext cx="9144000" cy="4191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9169E5-E5F5-4120-86AD-C25431694BAA}"/>
              </a:ext>
            </a:extLst>
          </p:cNvPr>
          <p:cNvSpPr txBox="1"/>
          <p:nvPr/>
        </p:nvSpPr>
        <p:spPr>
          <a:xfrm>
            <a:off x="3657751" y="1102009"/>
            <a:ext cx="1905000" cy="369332"/>
          </a:xfrm>
          <a:prstGeom prst="rect">
            <a:avLst/>
          </a:prstGeom>
          <a:solidFill>
            <a:schemeClr val="accent4">
              <a:lumMod val="20000"/>
              <a:lumOff val="80000"/>
            </a:schemeClr>
          </a:solidFill>
        </p:spPr>
        <p:txBody>
          <a:bodyPr wrap="square" rtlCol="0">
            <a:spAutoFit/>
          </a:bodyPr>
          <a:lstStyle/>
          <a:p>
            <a:pPr algn="ctr"/>
            <a:r>
              <a:rPr lang="en-US" b="1" dirty="0"/>
              <a:t>Packet Sniff</a:t>
            </a:r>
          </a:p>
        </p:txBody>
      </p:sp>
    </p:spTree>
    <p:extLst>
      <p:ext uri="{BB962C8B-B14F-4D97-AF65-F5344CB8AC3E}">
        <p14:creationId xmlns:p14="http://schemas.microsoft.com/office/powerpoint/2010/main" val="224081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#7:</a:t>
            </a:r>
          </a:p>
          <a:p>
            <a:pPr algn="ctr"/>
            <a:r>
              <a:rPr lang="en-US" sz="2400" dirty="0"/>
              <a:t>A hacker could simply </a:t>
            </a:r>
            <a:r>
              <a:rPr lang="en-US" sz="2400" b="1" dirty="0"/>
              <a:t>steal a computer </a:t>
            </a:r>
            <a:r>
              <a:rPr lang="en-US" sz="2400" dirty="0"/>
              <a:t>and use the saved credentials to login.</a:t>
            </a:r>
          </a:p>
        </p:txBody>
      </p:sp>
      <p:pic>
        <p:nvPicPr>
          <p:cNvPr id="3074"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B4547FE1-E748-4EA1-8E87-E9A103E199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2" t="25758" b="13637"/>
          <a:stretch/>
        </p:blipFill>
        <p:spPr bwMode="auto">
          <a:xfrm>
            <a:off x="379094" y="2286000"/>
            <a:ext cx="8756809"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C435B3-1A20-4BD6-A01B-B4BF6FC9F853}"/>
              </a:ext>
            </a:extLst>
          </p:cNvPr>
          <p:cNvSpPr txBox="1"/>
          <p:nvPr/>
        </p:nvSpPr>
        <p:spPr>
          <a:xfrm>
            <a:off x="2362200" y="2264229"/>
            <a:ext cx="1905000" cy="369332"/>
          </a:xfrm>
          <a:prstGeom prst="rect">
            <a:avLst/>
          </a:prstGeom>
          <a:solidFill>
            <a:schemeClr val="accent4">
              <a:lumMod val="20000"/>
              <a:lumOff val="80000"/>
            </a:schemeClr>
          </a:solidFill>
        </p:spPr>
        <p:txBody>
          <a:bodyPr wrap="square" rtlCol="0">
            <a:spAutoFit/>
          </a:bodyPr>
          <a:lstStyle/>
          <a:p>
            <a:pPr algn="ctr"/>
            <a:r>
              <a:rPr lang="en-US" b="1" dirty="0"/>
              <a:t>Stolen Laptop</a:t>
            </a:r>
          </a:p>
        </p:txBody>
      </p:sp>
    </p:spTree>
    <p:extLst>
      <p:ext uri="{BB962C8B-B14F-4D97-AF65-F5344CB8AC3E}">
        <p14:creationId xmlns:p14="http://schemas.microsoft.com/office/powerpoint/2010/main" val="203530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0" y="4056190"/>
            <a:ext cx="8972775" cy="2308324"/>
          </a:xfrm>
          <a:prstGeom prst="rect">
            <a:avLst/>
          </a:prstGeom>
          <a:noFill/>
        </p:spPr>
        <p:txBody>
          <a:bodyPr wrap="square" rtlCol="0">
            <a:spAutoFit/>
          </a:bodyPr>
          <a:lstStyle/>
          <a:p>
            <a:pPr algn="ctr"/>
            <a:r>
              <a:rPr lang="en-US" sz="7200" dirty="0"/>
              <a:t>Next up, </a:t>
            </a:r>
          </a:p>
          <a:p>
            <a:pPr algn="ctr"/>
            <a:r>
              <a:rPr lang="en-US" sz="7200" b="1" dirty="0"/>
              <a:t>website</a:t>
            </a:r>
            <a:r>
              <a:rPr lang="en-US" sz="7200" dirty="0"/>
              <a:t> attacks</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22479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8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2: More Users (Targets) on Connected Devices</a:t>
            </a:r>
          </a:p>
        </p:txBody>
      </p:sp>
      <p:sp>
        <p:nvSpPr>
          <p:cNvPr id="3" name="TextBox 2">
            <a:extLst>
              <a:ext uri="{FF2B5EF4-FFF2-40B4-BE49-F238E27FC236}">
                <a16:creationId xmlns:a16="http://schemas.microsoft.com/office/drawing/2014/main" id="{87045D4B-E487-4B21-BE17-B557DE6DCCC7}"/>
              </a:ext>
            </a:extLst>
          </p:cNvPr>
          <p:cNvSpPr txBox="1"/>
          <p:nvPr/>
        </p:nvSpPr>
        <p:spPr>
          <a:xfrm>
            <a:off x="247575" y="5410200"/>
            <a:ext cx="8725050" cy="830997"/>
          </a:xfrm>
          <a:prstGeom prst="rect">
            <a:avLst/>
          </a:prstGeom>
          <a:noFill/>
        </p:spPr>
        <p:txBody>
          <a:bodyPr wrap="square" rtlCol="0">
            <a:spAutoFit/>
          </a:bodyPr>
          <a:lstStyle/>
          <a:p>
            <a:pPr algn="ctr"/>
            <a:r>
              <a:rPr lang="en-US" sz="2400" dirty="0"/>
              <a:t>More people than ever are logged onto connected devices – often for the majority of their waking (and sleeping) hours. </a:t>
            </a:r>
          </a:p>
        </p:txBody>
      </p:sp>
      <p:pic>
        <p:nvPicPr>
          <p:cNvPr id="4" name="Picture 3">
            <a:extLst>
              <a:ext uri="{FF2B5EF4-FFF2-40B4-BE49-F238E27FC236}">
                <a16:creationId xmlns:a16="http://schemas.microsoft.com/office/drawing/2014/main" id="{E46334BF-B0FC-44DF-B280-4888B65E2C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64649"/>
            <a:ext cx="6705600" cy="4470400"/>
          </a:xfrm>
          <a:prstGeom prst="rect">
            <a:avLst/>
          </a:prstGeom>
        </p:spPr>
      </p:pic>
    </p:spTree>
    <p:extLst>
      <p:ext uri="{BB962C8B-B14F-4D97-AF65-F5344CB8AC3E}">
        <p14:creationId xmlns:p14="http://schemas.microsoft.com/office/powerpoint/2010/main" val="3534521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#8:</a:t>
            </a:r>
          </a:p>
          <a:p>
            <a:pPr algn="ctr"/>
            <a:r>
              <a:rPr lang="en-US" sz="2400" dirty="0"/>
              <a:t>A hacker could utilize a </a:t>
            </a:r>
            <a:r>
              <a:rPr lang="en-US" sz="2400" b="1" dirty="0"/>
              <a:t>Brute Force Attack</a:t>
            </a:r>
            <a:r>
              <a:rPr lang="en-US" sz="2400" dirty="0"/>
              <a:t> to attempt a continual battery of username and password combinations. </a:t>
            </a:r>
            <a:endParaRPr lang="en-US" sz="2400" b="1" dirty="0"/>
          </a:p>
        </p:txBody>
      </p:sp>
      <p:pic>
        <p:nvPicPr>
          <p:cNvPr id="13314" name="Picture 2"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66E5BDD6-A434-43EA-B7A8-D72CE23C1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911243"/>
            <a:ext cx="2362200" cy="1695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2152B7-0AA9-4D71-A375-29865DDAA18E}"/>
              </a:ext>
            </a:extLst>
          </p:cNvPr>
          <p:cNvSpPr txBox="1"/>
          <p:nvPr/>
        </p:nvSpPr>
        <p:spPr>
          <a:xfrm>
            <a:off x="304800" y="2158804"/>
            <a:ext cx="5429692" cy="1200329"/>
          </a:xfrm>
          <a:prstGeom prst="rect">
            <a:avLst/>
          </a:prstGeom>
          <a:noFill/>
          <a:ln>
            <a:solidFill>
              <a:schemeClr val="tx1"/>
            </a:solidFill>
          </a:ln>
        </p:spPr>
        <p:txBody>
          <a:bodyPr wrap="square" rtlCol="0">
            <a:spAutoFit/>
          </a:bodyPr>
          <a:lstStyle/>
          <a:p>
            <a:r>
              <a:rPr lang="en-US" dirty="0"/>
              <a:t>Username: bob@bbb.com Password: Love</a:t>
            </a:r>
          </a:p>
          <a:p>
            <a:r>
              <a:rPr lang="en-US" dirty="0"/>
              <a:t>Username: bob@bbb.com Password: Love123</a:t>
            </a:r>
          </a:p>
          <a:p>
            <a:r>
              <a:rPr lang="en-US" dirty="0"/>
              <a:t>Username: bob@bbb.com Password: Love123!</a:t>
            </a:r>
          </a:p>
          <a:p>
            <a:r>
              <a:rPr lang="en-US" b="1" dirty="0">
                <a:solidFill>
                  <a:srgbClr val="FF0000"/>
                </a:solidFill>
              </a:rPr>
              <a:t>Username: bob@bbb.com Password: L@ve123!</a:t>
            </a:r>
          </a:p>
        </p:txBody>
      </p:sp>
      <p:cxnSp>
        <p:nvCxnSpPr>
          <p:cNvPr id="12" name="Connector: Elbow 11">
            <a:extLst>
              <a:ext uri="{FF2B5EF4-FFF2-40B4-BE49-F238E27FC236}">
                <a16:creationId xmlns:a16="http://schemas.microsoft.com/office/drawing/2014/main" id="{D63B2E26-2808-4CD1-9DE7-A8C1A65B4F54}"/>
              </a:ext>
            </a:extLst>
          </p:cNvPr>
          <p:cNvCxnSpPr>
            <a:cxnSpLocks/>
            <a:stCxn id="9" idx="0"/>
            <a:endCxn id="13314" idx="0"/>
          </p:cNvCxnSpPr>
          <p:nvPr/>
        </p:nvCxnSpPr>
        <p:spPr>
          <a:xfrm rot="5400000" flipH="1" flipV="1">
            <a:off x="4948393" y="-17503"/>
            <a:ext cx="247561" cy="4105055"/>
          </a:xfrm>
          <a:prstGeom prst="bentConnector3">
            <a:avLst>
              <a:gd name="adj1" fmla="val 368228"/>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477CEF17-7690-4A09-9279-839F2B55D6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2" t="25758" r="69864" b="13637"/>
          <a:stretch/>
        </p:blipFill>
        <p:spPr bwMode="auto">
          <a:xfrm>
            <a:off x="301171" y="3498868"/>
            <a:ext cx="1156985" cy="12003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2676A6B-21D0-442B-B2F3-C6536D47EB92}"/>
              </a:ext>
            </a:extLst>
          </p:cNvPr>
          <p:cNvSpPr txBox="1"/>
          <p:nvPr/>
        </p:nvSpPr>
        <p:spPr>
          <a:xfrm>
            <a:off x="1494442" y="3824834"/>
            <a:ext cx="2544158" cy="369332"/>
          </a:xfrm>
          <a:prstGeom prst="rect">
            <a:avLst/>
          </a:prstGeom>
          <a:solidFill>
            <a:schemeClr val="accent4">
              <a:lumMod val="20000"/>
              <a:lumOff val="80000"/>
            </a:schemeClr>
          </a:solidFill>
        </p:spPr>
        <p:txBody>
          <a:bodyPr wrap="square" rtlCol="0">
            <a:spAutoFit/>
          </a:bodyPr>
          <a:lstStyle/>
          <a:p>
            <a:pPr algn="ctr"/>
            <a:r>
              <a:rPr lang="en-US" b="1" dirty="0"/>
              <a:t>Password Dictionary</a:t>
            </a:r>
          </a:p>
        </p:txBody>
      </p:sp>
    </p:spTree>
    <p:extLst>
      <p:ext uri="{BB962C8B-B14F-4D97-AF65-F5344CB8AC3E}">
        <p14:creationId xmlns:p14="http://schemas.microsoft.com/office/powerpoint/2010/main" val="336796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304801" y="4671769"/>
            <a:ext cx="8610900" cy="1569660"/>
          </a:xfrm>
          <a:prstGeom prst="rect">
            <a:avLst/>
          </a:prstGeom>
          <a:noFill/>
        </p:spPr>
        <p:txBody>
          <a:bodyPr wrap="square" rtlCol="0">
            <a:spAutoFit/>
          </a:bodyPr>
          <a:lstStyle/>
          <a:p>
            <a:pPr algn="ctr"/>
            <a:r>
              <a:rPr lang="en-US" sz="2400" b="1" u="sng" dirty="0"/>
              <a:t>Attack Option #9:</a:t>
            </a:r>
          </a:p>
          <a:p>
            <a:pPr algn="ctr"/>
            <a:r>
              <a:rPr lang="en-US" sz="2400" dirty="0"/>
              <a:t>A hacker could utilize a </a:t>
            </a:r>
            <a:r>
              <a:rPr lang="en-US" sz="2400" b="1" dirty="0"/>
              <a:t>Code Injection Attack</a:t>
            </a:r>
            <a:r>
              <a:rPr lang="en-US" sz="2400" dirty="0"/>
              <a:t> in which malicious code is directly injected into the username or password field. </a:t>
            </a:r>
            <a:endParaRPr lang="en-US" sz="2400" b="1" dirty="0"/>
          </a:p>
        </p:txBody>
      </p:sp>
      <p:pic>
        <p:nvPicPr>
          <p:cNvPr id="11" name="Picture 2"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72C3D3BB-4692-42D0-9DDF-2CCBDFBCF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911243"/>
            <a:ext cx="2362200" cy="16954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9720E7-D574-499D-907D-76013A8D8E23}"/>
              </a:ext>
            </a:extLst>
          </p:cNvPr>
          <p:cNvSpPr txBox="1"/>
          <p:nvPr/>
        </p:nvSpPr>
        <p:spPr>
          <a:xfrm>
            <a:off x="304800" y="1604806"/>
            <a:ext cx="5105399" cy="1754326"/>
          </a:xfrm>
          <a:prstGeom prst="rect">
            <a:avLst/>
          </a:prstGeom>
          <a:noFill/>
          <a:ln>
            <a:solidFill>
              <a:schemeClr val="tx1"/>
            </a:solidFill>
          </a:ln>
        </p:spPr>
        <p:txBody>
          <a:bodyPr wrap="square" rtlCol="0">
            <a:spAutoFit/>
          </a:bodyPr>
          <a:lstStyle/>
          <a:p>
            <a:r>
              <a:rPr lang="en-US" b="1" dirty="0"/>
              <a:t>Username:</a:t>
            </a:r>
            <a:br>
              <a:rPr lang="en-US" dirty="0"/>
            </a:br>
            <a:r>
              <a:rPr lang="en-US" dirty="0" err="1"/>
              <a:t>uName</a:t>
            </a:r>
            <a:r>
              <a:rPr lang="en-US" dirty="0"/>
              <a:t> = </a:t>
            </a:r>
            <a:r>
              <a:rPr lang="en-US" dirty="0" err="1"/>
              <a:t>getRequestString</a:t>
            </a:r>
            <a:r>
              <a:rPr lang="en-US" dirty="0"/>
              <a:t>("username");</a:t>
            </a:r>
            <a:br>
              <a:rPr lang="en-US" dirty="0"/>
            </a:br>
            <a:r>
              <a:rPr lang="en-US" dirty="0" err="1"/>
              <a:t>uPass</a:t>
            </a:r>
            <a:r>
              <a:rPr lang="en-US" dirty="0"/>
              <a:t> = </a:t>
            </a:r>
            <a:r>
              <a:rPr lang="en-US" dirty="0" err="1"/>
              <a:t>getRequestString</a:t>
            </a:r>
            <a:r>
              <a:rPr lang="en-US" dirty="0"/>
              <a:t>("</a:t>
            </a:r>
            <a:r>
              <a:rPr lang="en-US" dirty="0" err="1"/>
              <a:t>userpassword</a:t>
            </a:r>
            <a:r>
              <a:rPr lang="en-US" dirty="0"/>
              <a:t>");</a:t>
            </a:r>
            <a:br>
              <a:rPr lang="en-US" dirty="0"/>
            </a:br>
            <a:br>
              <a:rPr lang="en-US" dirty="0"/>
            </a:br>
            <a:r>
              <a:rPr lang="en-US" dirty="0" err="1"/>
              <a:t>sql</a:t>
            </a:r>
            <a:r>
              <a:rPr lang="en-US" dirty="0"/>
              <a:t> = 'SELECT * FROM Users WHERE Name ="' + </a:t>
            </a:r>
            <a:r>
              <a:rPr lang="en-US" dirty="0" err="1"/>
              <a:t>uName</a:t>
            </a:r>
            <a:r>
              <a:rPr lang="en-US" dirty="0"/>
              <a:t> + '" AND Pass ="' + </a:t>
            </a:r>
            <a:r>
              <a:rPr lang="en-US" dirty="0" err="1"/>
              <a:t>uPass</a:t>
            </a:r>
            <a:r>
              <a:rPr lang="en-US" dirty="0"/>
              <a:t> + '"' </a:t>
            </a:r>
            <a:endParaRPr lang="en-US" b="1" dirty="0">
              <a:solidFill>
                <a:srgbClr val="FF0000"/>
              </a:solidFill>
            </a:endParaRPr>
          </a:p>
        </p:txBody>
      </p:sp>
      <p:cxnSp>
        <p:nvCxnSpPr>
          <p:cNvPr id="13" name="Connector: Elbow 12">
            <a:extLst>
              <a:ext uri="{FF2B5EF4-FFF2-40B4-BE49-F238E27FC236}">
                <a16:creationId xmlns:a16="http://schemas.microsoft.com/office/drawing/2014/main" id="{9E66F668-9C6F-4B8A-925A-BE4491389BBF}"/>
              </a:ext>
            </a:extLst>
          </p:cNvPr>
          <p:cNvCxnSpPr>
            <a:cxnSpLocks/>
            <a:stCxn id="12" idx="0"/>
            <a:endCxn id="11" idx="0"/>
          </p:cNvCxnSpPr>
          <p:nvPr/>
        </p:nvCxnSpPr>
        <p:spPr>
          <a:xfrm rot="16200000" flipH="1">
            <a:off x="4837881" y="-375576"/>
            <a:ext cx="306437" cy="4267201"/>
          </a:xfrm>
          <a:prstGeom prst="bentConnector3">
            <a:avLst>
              <a:gd name="adj1" fmla="val -19301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986F8061-DA72-40F0-897F-6C2661E4B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2" t="25758" r="69864" b="13637"/>
          <a:stretch/>
        </p:blipFill>
        <p:spPr bwMode="auto">
          <a:xfrm>
            <a:off x="301171" y="3498868"/>
            <a:ext cx="1156985" cy="12003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43766C8-0938-42C2-AC48-1C427C1602EF}"/>
              </a:ext>
            </a:extLst>
          </p:cNvPr>
          <p:cNvSpPr txBox="1"/>
          <p:nvPr/>
        </p:nvSpPr>
        <p:spPr>
          <a:xfrm>
            <a:off x="1494442" y="3824834"/>
            <a:ext cx="1782158" cy="369332"/>
          </a:xfrm>
          <a:prstGeom prst="rect">
            <a:avLst/>
          </a:prstGeom>
          <a:solidFill>
            <a:schemeClr val="accent4">
              <a:lumMod val="20000"/>
              <a:lumOff val="80000"/>
            </a:schemeClr>
          </a:solidFill>
        </p:spPr>
        <p:txBody>
          <a:bodyPr wrap="square" rtlCol="0">
            <a:spAutoFit/>
          </a:bodyPr>
          <a:lstStyle/>
          <a:p>
            <a:pPr algn="ctr"/>
            <a:r>
              <a:rPr lang="en-US" b="1" dirty="0"/>
              <a:t>Code Injection</a:t>
            </a:r>
          </a:p>
        </p:txBody>
      </p:sp>
    </p:spTree>
    <p:extLst>
      <p:ext uri="{BB962C8B-B14F-4D97-AF65-F5344CB8AC3E}">
        <p14:creationId xmlns:p14="http://schemas.microsoft.com/office/powerpoint/2010/main" val="3332435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304801" y="4671769"/>
            <a:ext cx="8610900" cy="1569660"/>
          </a:xfrm>
          <a:prstGeom prst="rect">
            <a:avLst/>
          </a:prstGeom>
          <a:noFill/>
        </p:spPr>
        <p:txBody>
          <a:bodyPr wrap="square" rtlCol="0">
            <a:spAutoFit/>
          </a:bodyPr>
          <a:lstStyle/>
          <a:p>
            <a:pPr algn="ctr"/>
            <a:r>
              <a:rPr lang="en-US" sz="2400" b="1" u="sng" dirty="0"/>
              <a:t>Attack Option #10:</a:t>
            </a:r>
          </a:p>
          <a:p>
            <a:pPr algn="ctr"/>
            <a:r>
              <a:rPr lang="en-US" sz="2400" dirty="0"/>
              <a:t>A hacker could exploit </a:t>
            </a:r>
            <a:r>
              <a:rPr lang="en-US" sz="2400" b="1" dirty="0"/>
              <a:t>faulty</a:t>
            </a:r>
            <a:r>
              <a:rPr lang="en-US" sz="2400" dirty="0"/>
              <a:t> </a:t>
            </a:r>
            <a:r>
              <a:rPr lang="en-US" sz="2400" b="1" dirty="0"/>
              <a:t>session management</a:t>
            </a:r>
            <a:r>
              <a:rPr lang="en-US" sz="2400" dirty="0"/>
              <a:t>. </a:t>
            </a:r>
          </a:p>
          <a:p>
            <a:pPr algn="ctr"/>
            <a:r>
              <a:rPr lang="en-US" sz="2400" dirty="0"/>
              <a:t>This occurs when developers incorrectly implement code for maintaining login and logouts.</a:t>
            </a:r>
          </a:p>
        </p:txBody>
      </p:sp>
      <p:pic>
        <p:nvPicPr>
          <p:cNvPr id="35844" name="Picture 4" descr="https://documents.lucidchart.com/documents/2e8c8b57-e090-448e-abc6-08144d985d17/pages/0_0?a=783&amp;x=-215&amp;y=2763&amp;w=778&amp;h=373&amp;store=1&amp;accept=image%2F*&amp;auth=LCA%208009227697a92442feb61ed8b7632796a0624424-ts%3D1532230877">
            <a:extLst>
              <a:ext uri="{FF2B5EF4-FFF2-40B4-BE49-F238E27FC236}">
                <a16:creationId xmlns:a16="http://schemas.microsoft.com/office/drawing/2014/main" id="{AA724D9C-C88A-4F96-9464-DF46C704E2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21" t="5922" r="5318" b="4319"/>
          <a:stretch/>
        </p:blipFill>
        <p:spPr bwMode="auto">
          <a:xfrm>
            <a:off x="1295400" y="838199"/>
            <a:ext cx="6869094" cy="36576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8B104FD-3A3F-4291-A4BD-6615D00BCE58}"/>
              </a:ext>
            </a:extLst>
          </p:cNvPr>
          <p:cNvSpPr txBox="1"/>
          <p:nvPr/>
        </p:nvSpPr>
        <p:spPr>
          <a:xfrm>
            <a:off x="2743200" y="2449116"/>
            <a:ext cx="2151592" cy="369332"/>
          </a:xfrm>
          <a:prstGeom prst="rect">
            <a:avLst/>
          </a:prstGeom>
          <a:solidFill>
            <a:schemeClr val="accent4">
              <a:lumMod val="20000"/>
              <a:lumOff val="80000"/>
            </a:schemeClr>
          </a:solidFill>
        </p:spPr>
        <p:txBody>
          <a:bodyPr wrap="square" rtlCol="0">
            <a:spAutoFit/>
          </a:bodyPr>
          <a:lstStyle/>
          <a:p>
            <a:pPr algn="ctr"/>
            <a:r>
              <a:rPr lang="en-US" b="1" dirty="0"/>
              <a:t>Code Exploitation</a:t>
            </a:r>
          </a:p>
        </p:txBody>
      </p:sp>
    </p:spTree>
    <p:extLst>
      <p:ext uri="{BB962C8B-B14F-4D97-AF65-F5344CB8AC3E}">
        <p14:creationId xmlns:p14="http://schemas.microsoft.com/office/powerpoint/2010/main" val="1652011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4495800" y="1816090"/>
            <a:ext cx="4476975" cy="3416320"/>
          </a:xfrm>
          <a:prstGeom prst="rect">
            <a:avLst/>
          </a:prstGeom>
          <a:noFill/>
        </p:spPr>
        <p:txBody>
          <a:bodyPr wrap="square" rtlCol="0">
            <a:spAutoFit/>
          </a:bodyPr>
          <a:lstStyle/>
          <a:p>
            <a:r>
              <a:rPr lang="en-US" sz="7200" dirty="0"/>
              <a:t>Next up, </a:t>
            </a:r>
          </a:p>
          <a:p>
            <a:r>
              <a:rPr lang="en-US" sz="7200" b="1" dirty="0"/>
              <a:t>server</a:t>
            </a:r>
            <a:r>
              <a:rPr lang="en-US" sz="7200" dirty="0"/>
              <a:t> attacks</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85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#11:</a:t>
            </a:r>
          </a:p>
          <a:p>
            <a:pPr algn="ctr"/>
            <a:r>
              <a:rPr lang="en-US" sz="2400" dirty="0"/>
              <a:t>Servers, which run operating systems like Windows and Linux, are subject to </a:t>
            </a:r>
            <a:r>
              <a:rPr lang="en-US" sz="2400" b="1" dirty="0"/>
              <a:t>OS exploits </a:t>
            </a:r>
            <a:r>
              <a:rPr lang="en-US" sz="2400" dirty="0"/>
              <a:t>when incorrectly patched. </a:t>
            </a:r>
          </a:p>
        </p:txBody>
      </p:sp>
      <p:pic>
        <p:nvPicPr>
          <p:cNvPr id="34820" name="Picture 4" descr="https://documents.lucidchart.com/documents/2e8c8b57-e090-448e-abc6-08144d985d17/pages/0_0?a=835&amp;x=1995&amp;y=1459&amp;w=990&amp;h=352&amp;store=1&amp;accept=image%2F*&amp;auth=LCA%20d9592693a20763a0bc08fff0bff2bebfa2c70d8f-ts%3D1532230877">
            <a:extLst>
              <a:ext uri="{FF2B5EF4-FFF2-40B4-BE49-F238E27FC236}">
                <a16:creationId xmlns:a16="http://schemas.microsoft.com/office/drawing/2014/main" id="{C11DE571-C6DF-41D7-B381-D6CD5A40A6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44" r="4171"/>
          <a:stretch/>
        </p:blipFill>
        <p:spPr bwMode="auto">
          <a:xfrm>
            <a:off x="635315" y="1371600"/>
            <a:ext cx="8242135" cy="34870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DB6EE3-51E8-406F-A19A-0F0751126BC2}"/>
              </a:ext>
            </a:extLst>
          </p:cNvPr>
          <p:cNvSpPr txBox="1"/>
          <p:nvPr/>
        </p:nvSpPr>
        <p:spPr>
          <a:xfrm>
            <a:off x="2895600" y="1092591"/>
            <a:ext cx="2151592" cy="369332"/>
          </a:xfrm>
          <a:prstGeom prst="rect">
            <a:avLst/>
          </a:prstGeom>
          <a:solidFill>
            <a:schemeClr val="accent4">
              <a:lumMod val="20000"/>
              <a:lumOff val="80000"/>
            </a:schemeClr>
          </a:solidFill>
        </p:spPr>
        <p:txBody>
          <a:bodyPr wrap="square" rtlCol="0">
            <a:spAutoFit/>
          </a:bodyPr>
          <a:lstStyle/>
          <a:p>
            <a:pPr algn="ctr"/>
            <a:r>
              <a:rPr lang="en-US" b="1" dirty="0"/>
              <a:t>Vulnerable OS</a:t>
            </a:r>
          </a:p>
        </p:txBody>
      </p:sp>
    </p:spTree>
    <p:extLst>
      <p:ext uri="{BB962C8B-B14F-4D97-AF65-F5344CB8AC3E}">
        <p14:creationId xmlns:p14="http://schemas.microsoft.com/office/powerpoint/2010/main" val="3301858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documents.lucidchart.com/documents/2e8c8b57-e090-448e-abc6-08144d985d17/pages/0_0?a=874&amp;x=1952&amp;y=1884&amp;w=1056&amp;h=352&amp;store=1&amp;accept=image%2F*&amp;auth=LCA%206bf00e2bc6a93bf8a25bb4bc9355127b7f8f4be7-ts%3D1532230877">
            <a:extLst>
              <a:ext uri="{FF2B5EF4-FFF2-40B4-BE49-F238E27FC236}">
                <a16:creationId xmlns:a16="http://schemas.microsoft.com/office/drawing/2014/main" id="{6BF63345-A42E-49C3-96E4-087E13B05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06" r="5556" b="7576"/>
          <a:stretch/>
        </p:blipFill>
        <p:spPr bwMode="auto">
          <a:xfrm>
            <a:off x="-1" y="1400965"/>
            <a:ext cx="9020331"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#12:</a:t>
            </a:r>
          </a:p>
          <a:p>
            <a:pPr algn="ctr"/>
            <a:r>
              <a:rPr lang="en-US" sz="2400" dirty="0"/>
              <a:t>Malicious software can be </a:t>
            </a:r>
            <a:r>
              <a:rPr lang="en-US" sz="2400" b="1" dirty="0"/>
              <a:t>directly loaded </a:t>
            </a:r>
            <a:r>
              <a:rPr lang="en-US" sz="2400" dirty="0"/>
              <a:t>onto server by USB or other peripheral devices.</a:t>
            </a:r>
          </a:p>
        </p:txBody>
      </p:sp>
      <p:sp>
        <p:nvSpPr>
          <p:cNvPr id="14" name="TextBox 13">
            <a:extLst>
              <a:ext uri="{FF2B5EF4-FFF2-40B4-BE49-F238E27FC236}">
                <a16:creationId xmlns:a16="http://schemas.microsoft.com/office/drawing/2014/main" id="{89DB6EE3-51E8-406F-A19A-0F0751126BC2}"/>
              </a:ext>
            </a:extLst>
          </p:cNvPr>
          <p:cNvSpPr txBox="1"/>
          <p:nvPr/>
        </p:nvSpPr>
        <p:spPr>
          <a:xfrm>
            <a:off x="1752600" y="2057400"/>
            <a:ext cx="1524000" cy="646331"/>
          </a:xfrm>
          <a:prstGeom prst="rect">
            <a:avLst/>
          </a:prstGeom>
          <a:solidFill>
            <a:schemeClr val="accent4">
              <a:lumMod val="20000"/>
              <a:lumOff val="80000"/>
            </a:schemeClr>
          </a:solidFill>
        </p:spPr>
        <p:txBody>
          <a:bodyPr wrap="square" rtlCol="0">
            <a:spAutoFit/>
          </a:bodyPr>
          <a:lstStyle/>
          <a:p>
            <a:pPr algn="ctr"/>
            <a:r>
              <a:rPr lang="en-US" b="1" dirty="0"/>
              <a:t>Malicious Software</a:t>
            </a:r>
          </a:p>
        </p:txBody>
      </p:sp>
    </p:spTree>
    <p:extLst>
      <p:ext uri="{BB962C8B-B14F-4D97-AF65-F5344CB8AC3E}">
        <p14:creationId xmlns:p14="http://schemas.microsoft.com/office/powerpoint/2010/main" val="645112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0" y="4056190"/>
            <a:ext cx="8972775" cy="2308324"/>
          </a:xfrm>
          <a:prstGeom prst="rect">
            <a:avLst/>
          </a:prstGeom>
          <a:noFill/>
        </p:spPr>
        <p:txBody>
          <a:bodyPr wrap="square" rtlCol="0">
            <a:spAutoFit/>
          </a:bodyPr>
          <a:lstStyle/>
          <a:p>
            <a:pPr algn="ctr"/>
            <a:r>
              <a:rPr lang="en-US" sz="7200" dirty="0"/>
              <a:t>Finally,</a:t>
            </a:r>
          </a:p>
          <a:p>
            <a:pPr algn="ctr"/>
            <a:r>
              <a:rPr lang="en-US" sz="7200" b="1" dirty="0"/>
              <a:t>Database</a:t>
            </a:r>
            <a:r>
              <a:rPr lang="en-US" sz="7200" dirty="0"/>
              <a:t> attacks</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1921712"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90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#13:</a:t>
            </a:r>
          </a:p>
          <a:p>
            <a:pPr algn="ctr"/>
            <a:r>
              <a:rPr lang="en-US" sz="2400" dirty="0"/>
              <a:t>Data centers can be </a:t>
            </a:r>
            <a:r>
              <a:rPr lang="en-US" sz="2400" b="1" dirty="0"/>
              <a:t>physically broken into </a:t>
            </a:r>
            <a:r>
              <a:rPr lang="en-US" sz="2400" dirty="0"/>
              <a:t>and stolen as any with any computer equipment.</a:t>
            </a:r>
          </a:p>
        </p:txBody>
      </p:sp>
      <p:pic>
        <p:nvPicPr>
          <p:cNvPr id="44034" name="Picture 2" descr="https://documents.lucidchart.com/documents/2e8c8b57-e090-448e-abc6-08144d985d17/pages/0_0?a=883&amp;x=2442&amp;y=753&amp;w=752&amp;h=352&amp;store=1&amp;accept=image%2F*&amp;auth=LCA%2088a3812e6d1a31ffd7947d98fadb8b2bc98b3c1d-ts%3D1532221514">
            <a:extLst>
              <a:ext uri="{FF2B5EF4-FFF2-40B4-BE49-F238E27FC236}">
                <a16:creationId xmlns:a16="http://schemas.microsoft.com/office/drawing/2014/main" id="{F9AAC28E-7EFB-4941-953F-24C827A46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79" y="924183"/>
            <a:ext cx="8614771" cy="4032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060ADD-33F3-4362-B625-847E1ABFF8FA}"/>
              </a:ext>
            </a:extLst>
          </p:cNvPr>
          <p:cNvSpPr txBox="1"/>
          <p:nvPr/>
        </p:nvSpPr>
        <p:spPr>
          <a:xfrm>
            <a:off x="3962400" y="1506639"/>
            <a:ext cx="1524000" cy="369332"/>
          </a:xfrm>
          <a:prstGeom prst="rect">
            <a:avLst/>
          </a:prstGeom>
          <a:solidFill>
            <a:schemeClr val="accent4">
              <a:lumMod val="20000"/>
              <a:lumOff val="80000"/>
            </a:schemeClr>
          </a:solidFill>
        </p:spPr>
        <p:txBody>
          <a:bodyPr wrap="square" rtlCol="0">
            <a:spAutoFit/>
          </a:bodyPr>
          <a:lstStyle/>
          <a:p>
            <a:pPr algn="ctr"/>
            <a:r>
              <a:rPr lang="en-US" b="1" dirty="0"/>
              <a:t>Break In</a:t>
            </a:r>
          </a:p>
        </p:txBody>
      </p:sp>
    </p:spTree>
    <p:extLst>
      <p:ext uri="{BB962C8B-B14F-4D97-AF65-F5344CB8AC3E}">
        <p14:creationId xmlns:p14="http://schemas.microsoft.com/office/powerpoint/2010/main" val="243641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#14:</a:t>
            </a:r>
          </a:p>
          <a:p>
            <a:pPr algn="ctr"/>
            <a:r>
              <a:rPr lang="en-US" sz="2400" dirty="0"/>
              <a:t>Database administrators can be </a:t>
            </a:r>
            <a:r>
              <a:rPr lang="en-US" sz="2400" b="1" dirty="0"/>
              <a:t>socially engineered </a:t>
            </a:r>
            <a:r>
              <a:rPr lang="en-US" sz="2400" dirty="0"/>
              <a:t>to provide credentials.</a:t>
            </a:r>
          </a:p>
        </p:txBody>
      </p:sp>
      <p:pic>
        <p:nvPicPr>
          <p:cNvPr id="43010" name="Picture 2" descr="https://documents.lucidchart.com/documents/2e8c8b57-e090-448e-abc6-08144d985d17/pages/0_0?a=904&amp;x=2448&amp;y=964&amp;w=809&amp;h=352&amp;store=1&amp;accept=image%2F*&amp;auth=LCA%20583782f7d921f367ef1e70f6582026cd45692266-ts%3D1532221514">
            <a:extLst>
              <a:ext uri="{FF2B5EF4-FFF2-40B4-BE49-F238E27FC236}">
                <a16:creationId xmlns:a16="http://schemas.microsoft.com/office/drawing/2014/main" id="{D7344FCF-EBAE-4936-8945-94F681AE5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96" t="22727" b="16666"/>
          <a:stretch/>
        </p:blipFill>
        <p:spPr bwMode="auto">
          <a:xfrm>
            <a:off x="237521" y="1693441"/>
            <a:ext cx="8792528"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413B58-6797-47BC-A697-CAFE7835675C}"/>
              </a:ext>
            </a:extLst>
          </p:cNvPr>
          <p:cNvSpPr txBox="1"/>
          <p:nvPr/>
        </p:nvSpPr>
        <p:spPr>
          <a:xfrm>
            <a:off x="762000" y="1380671"/>
            <a:ext cx="1905000" cy="369332"/>
          </a:xfrm>
          <a:prstGeom prst="rect">
            <a:avLst/>
          </a:prstGeom>
          <a:solidFill>
            <a:schemeClr val="accent4">
              <a:lumMod val="20000"/>
              <a:lumOff val="80000"/>
            </a:schemeClr>
          </a:solidFill>
        </p:spPr>
        <p:txBody>
          <a:bodyPr wrap="square" rtlCol="0">
            <a:spAutoFit/>
          </a:bodyPr>
          <a:lstStyle/>
          <a:p>
            <a:pPr algn="ctr"/>
            <a:r>
              <a:rPr lang="en-US" b="1" dirty="0"/>
              <a:t>Fake Boss</a:t>
            </a:r>
          </a:p>
        </p:txBody>
      </p:sp>
    </p:spTree>
    <p:extLst>
      <p:ext uri="{BB962C8B-B14F-4D97-AF65-F5344CB8AC3E}">
        <p14:creationId xmlns:p14="http://schemas.microsoft.com/office/powerpoint/2010/main" val="2749924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#15:</a:t>
            </a:r>
          </a:p>
          <a:p>
            <a:pPr algn="ctr"/>
            <a:r>
              <a:rPr lang="en-US" sz="2400" b="1" dirty="0"/>
              <a:t>Cloud Databases </a:t>
            </a:r>
            <a:r>
              <a:rPr lang="en-US" sz="2400" dirty="0"/>
              <a:t>are often improperly secured (with little to no password protection).</a:t>
            </a:r>
          </a:p>
        </p:txBody>
      </p:sp>
      <p:pic>
        <p:nvPicPr>
          <p:cNvPr id="45060" name="Picture 4" descr="https://documents.lucidchart.com/documents/2e8c8b57-e090-448e-abc6-08144d985d17/pages/0_0?a=936&amp;x=2275&amp;y=960&amp;w=990&amp;h=352&amp;store=1&amp;accept=image%2F*&amp;auth=LCA%206398ff58df155f4c35c6d4d4e230d3b7203be6bf-ts%3D1532221514">
            <a:extLst>
              <a:ext uri="{FF2B5EF4-FFF2-40B4-BE49-F238E27FC236}">
                <a16:creationId xmlns:a16="http://schemas.microsoft.com/office/drawing/2014/main" id="{70C2DBCF-7D71-4D50-9928-76D8E5C1E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37" r="4190"/>
          <a:stretch/>
        </p:blipFill>
        <p:spPr bwMode="auto">
          <a:xfrm>
            <a:off x="838199" y="1371600"/>
            <a:ext cx="7696201" cy="316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F31B7C-7FB3-4BBD-8306-8620B503AB6F}"/>
              </a:ext>
            </a:extLst>
          </p:cNvPr>
          <p:cNvSpPr txBox="1"/>
          <p:nvPr/>
        </p:nvSpPr>
        <p:spPr>
          <a:xfrm>
            <a:off x="3314700" y="1600200"/>
            <a:ext cx="2514600" cy="369332"/>
          </a:xfrm>
          <a:prstGeom prst="rect">
            <a:avLst/>
          </a:prstGeom>
          <a:solidFill>
            <a:schemeClr val="accent4">
              <a:lumMod val="20000"/>
              <a:lumOff val="80000"/>
            </a:schemeClr>
          </a:solidFill>
        </p:spPr>
        <p:txBody>
          <a:bodyPr wrap="square" rtlCol="0">
            <a:spAutoFit/>
          </a:bodyPr>
          <a:lstStyle/>
          <a:p>
            <a:pPr algn="ctr"/>
            <a:r>
              <a:rPr lang="en-US" b="1" dirty="0"/>
              <a:t>Insecure Cloud Data</a:t>
            </a:r>
          </a:p>
        </p:txBody>
      </p:sp>
    </p:spTree>
    <p:extLst>
      <p:ext uri="{BB962C8B-B14F-4D97-AF65-F5344CB8AC3E}">
        <p14:creationId xmlns:p14="http://schemas.microsoft.com/office/powerpoint/2010/main" val="2775794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3: Better Tools for Bigger Damage</a:t>
            </a:r>
          </a:p>
        </p:txBody>
      </p:sp>
      <p:pic>
        <p:nvPicPr>
          <p:cNvPr id="7" name="Picture 6">
            <a:extLst>
              <a:ext uri="{FF2B5EF4-FFF2-40B4-BE49-F238E27FC236}">
                <a16:creationId xmlns:a16="http://schemas.microsoft.com/office/drawing/2014/main" id="{DFD62A1D-A05C-471C-B371-5F8527022646}"/>
              </a:ext>
            </a:extLst>
          </p:cNvPr>
          <p:cNvPicPr>
            <a:picLocks noChangeAspect="1"/>
          </p:cNvPicPr>
          <p:nvPr/>
        </p:nvPicPr>
        <p:blipFill>
          <a:blip r:embed="rId2"/>
          <a:stretch>
            <a:fillRect/>
          </a:stretch>
        </p:blipFill>
        <p:spPr>
          <a:xfrm>
            <a:off x="304800" y="838200"/>
            <a:ext cx="6013543" cy="5410200"/>
          </a:xfrm>
          <a:prstGeom prst="rect">
            <a:avLst/>
          </a:prstGeom>
        </p:spPr>
      </p:pic>
      <p:sp>
        <p:nvSpPr>
          <p:cNvPr id="4" name="TextBox 3">
            <a:extLst>
              <a:ext uri="{FF2B5EF4-FFF2-40B4-BE49-F238E27FC236}">
                <a16:creationId xmlns:a16="http://schemas.microsoft.com/office/drawing/2014/main" id="{07F9BE9F-5B39-4FE6-93BE-6175FAACEEB0}"/>
              </a:ext>
            </a:extLst>
          </p:cNvPr>
          <p:cNvSpPr txBox="1"/>
          <p:nvPr/>
        </p:nvSpPr>
        <p:spPr>
          <a:xfrm>
            <a:off x="6096000" y="3200400"/>
            <a:ext cx="3048000" cy="2308324"/>
          </a:xfrm>
          <a:prstGeom prst="rect">
            <a:avLst/>
          </a:prstGeom>
          <a:noFill/>
        </p:spPr>
        <p:txBody>
          <a:bodyPr wrap="square" rtlCol="0">
            <a:spAutoFit/>
          </a:bodyPr>
          <a:lstStyle/>
          <a:p>
            <a:pPr algn="ctr"/>
            <a:r>
              <a:rPr lang="en-US" sz="2400" dirty="0"/>
              <a:t>Cyber attacks today are becoming more sophisticated, aggressive, and disruptive than ever before.</a:t>
            </a:r>
          </a:p>
        </p:txBody>
      </p:sp>
    </p:spTree>
    <p:extLst>
      <p:ext uri="{BB962C8B-B14F-4D97-AF65-F5344CB8AC3E}">
        <p14:creationId xmlns:p14="http://schemas.microsoft.com/office/powerpoint/2010/main" val="2881921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#2</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Defending the Wall</a:t>
            </a:r>
          </a:p>
        </p:txBody>
      </p:sp>
    </p:spTree>
    <p:extLst>
      <p:ext uri="{BB962C8B-B14F-4D97-AF65-F5344CB8AC3E}">
        <p14:creationId xmlns:p14="http://schemas.microsoft.com/office/powerpoint/2010/main" val="119491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5F7B8F-9091-4C36-992C-39BD10158804}"/>
              </a:ext>
            </a:extLst>
          </p:cNvPr>
          <p:cNvSpPr txBox="1">
            <a:spLocks/>
          </p:cNvSpPr>
          <p:nvPr/>
        </p:nvSpPr>
        <p:spPr>
          <a:xfrm>
            <a:off x="158270" y="2819400"/>
            <a:ext cx="8839200" cy="1066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Form a (new) group of 3-4 students.</a:t>
            </a:r>
            <a:endParaRPr lang="en-US" sz="4000" dirty="0"/>
          </a:p>
        </p:txBody>
      </p:sp>
    </p:spTree>
    <p:extLst>
      <p:ext uri="{BB962C8B-B14F-4D97-AF65-F5344CB8AC3E}">
        <p14:creationId xmlns:p14="http://schemas.microsoft.com/office/powerpoint/2010/main" val="1935666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04800" y="1447800"/>
            <a:ext cx="8616470" cy="4419600"/>
          </a:xfrm>
        </p:spPr>
        <p:txBody>
          <a:bodyPr>
            <a:noAutofit/>
          </a:bodyPr>
          <a:lstStyle/>
          <a:p>
            <a:pPr marL="0" indent="0">
              <a:buNone/>
            </a:pPr>
            <a:r>
              <a:rPr lang="en-US" sz="3600" b="1" dirty="0"/>
              <a:t>Assignment:</a:t>
            </a:r>
            <a:endParaRPr lang="en-US" sz="3600" i="1" dirty="0"/>
          </a:p>
          <a:p>
            <a:pPr marL="0" indent="0">
              <a:buNone/>
            </a:pPr>
            <a:r>
              <a:rPr lang="en-US" sz="3600" dirty="0"/>
              <a:t>Now that we’ve assembled a list of potential attacks, your next task is to develop a list of at least 10 strategies to </a:t>
            </a:r>
            <a:r>
              <a:rPr lang="en-US" sz="3600"/>
              <a:t>mitigate each of the website’s risks </a:t>
            </a:r>
            <a:r>
              <a:rPr lang="en-US" sz="3600" dirty="0"/>
              <a:t>of unauthorized access. </a:t>
            </a:r>
          </a:p>
          <a:p>
            <a:pPr marL="0" indent="0">
              <a:buNone/>
            </a:pPr>
            <a:endParaRPr lang="en-US" sz="3600" dirty="0"/>
          </a:p>
          <a:p>
            <a:pPr marL="0" indent="0">
              <a:buNone/>
            </a:pPr>
            <a:r>
              <a:rPr lang="en-US" sz="3600" i="1" dirty="0"/>
              <a:t>Be Prepared to Share!</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Defending The Wall (15 Minutes)</a:t>
            </a:r>
          </a:p>
        </p:txBody>
      </p:sp>
    </p:spTree>
    <p:extLst>
      <p:ext uri="{BB962C8B-B14F-4D97-AF65-F5344CB8AC3E}">
        <p14:creationId xmlns:p14="http://schemas.microsoft.com/office/powerpoint/2010/main" val="176929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Defending The Wall (15 Minutes)</a:t>
            </a:r>
          </a:p>
        </p:txBody>
      </p:sp>
      <p:sp>
        <p:nvSpPr>
          <p:cNvPr id="25" name="TextBox 24">
            <a:extLst>
              <a:ext uri="{FF2B5EF4-FFF2-40B4-BE49-F238E27FC236}">
                <a16:creationId xmlns:a16="http://schemas.microsoft.com/office/drawing/2014/main" id="{910D27A9-C44C-4B20-9DFA-8C397106588A}"/>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26" name="TextBox 25">
            <a:extLst>
              <a:ext uri="{FF2B5EF4-FFF2-40B4-BE49-F238E27FC236}">
                <a16:creationId xmlns:a16="http://schemas.microsoft.com/office/drawing/2014/main" id="{F19CE5B2-E9FB-416C-9A09-E2E0BA5DFFE8}"/>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27" name="TextBox 26">
            <a:extLst>
              <a:ext uri="{FF2B5EF4-FFF2-40B4-BE49-F238E27FC236}">
                <a16:creationId xmlns:a16="http://schemas.microsoft.com/office/drawing/2014/main" id="{12ECB5CC-55D5-4A21-BBE4-9C63520F8094}"/>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28" name="TextBox 27">
            <a:extLst>
              <a:ext uri="{FF2B5EF4-FFF2-40B4-BE49-F238E27FC236}">
                <a16:creationId xmlns:a16="http://schemas.microsoft.com/office/drawing/2014/main" id="{30A0C1F4-E822-4937-8157-B618734F9382}"/>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29" name="TextBox 28">
            <a:extLst>
              <a:ext uri="{FF2B5EF4-FFF2-40B4-BE49-F238E27FC236}">
                <a16:creationId xmlns:a16="http://schemas.microsoft.com/office/drawing/2014/main" id="{AC4E2E05-5F65-43ED-9DE6-AC46D59AEE23}"/>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30" name="TextBox 29">
            <a:extLst>
              <a:ext uri="{FF2B5EF4-FFF2-40B4-BE49-F238E27FC236}">
                <a16:creationId xmlns:a16="http://schemas.microsoft.com/office/drawing/2014/main" id="{820CD3C7-111C-4A53-8EDA-CBCFB84AEFC6}"/>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31" name="TextBox 30">
            <a:extLst>
              <a:ext uri="{FF2B5EF4-FFF2-40B4-BE49-F238E27FC236}">
                <a16:creationId xmlns:a16="http://schemas.microsoft.com/office/drawing/2014/main" id="{6B671BDB-8405-4A2C-9915-B08901E37F17}"/>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32" name="TextBox 31">
            <a:extLst>
              <a:ext uri="{FF2B5EF4-FFF2-40B4-BE49-F238E27FC236}">
                <a16:creationId xmlns:a16="http://schemas.microsoft.com/office/drawing/2014/main" id="{BBB641FB-5243-4A87-A306-C7C193190EFF}"/>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33" name="TextBox 32">
            <a:extLst>
              <a:ext uri="{FF2B5EF4-FFF2-40B4-BE49-F238E27FC236}">
                <a16:creationId xmlns:a16="http://schemas.microsoft.com/office/drawing/2014/main" id="{3AF70C10-6F95-4CBA-B6D6-014E39D1B287}"/>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34" name="TextBox 33">
            <a:extLst>
              <a:ext uri="{FF2B5EF4-FFF2-40B4-BE49-F238E27FC236}">
                <a16:creationId xmlns:a16="http://schemas.microsoft.com/office/drawing/2014/main" id="{62809566-F2BB-4396-AB99-FF901E0AA66E}"/>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35" name="TextBox 34">
            <a:extLst>
              <a:ext uri="{FF2B5EF4-FFF2-40B4-BE49-F238E27FC236}">
                <a16:creationId xmlns:a16="http://schemas.microsoft.com/office/drawing/2014/main" id="{493B9DC2-ED27-42C1-A8E9-D57AE681627B}"/>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36" name="TextBox 35">
            <a:extLst>
              <a:ext uri="{FF2B5EF4-FFF2-40B4-BE49-F238E27FC236}">
                <a16:creationId xmlns:a16="http://schemas.microsoft.com/office/drawing/2014/main" id="{07CEE11E-8D13-48B6-A3F3-EFA5305DECD0}"/>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37" name="TextBox 36">
            <a:extLst>
              <a:ext uri="{FF2B5EF4-FFF2-40B4-BE49-F238E27FC236}">
                <a16:creationId xmlns:a16="http://schemas.microsoft.com/office/drawing/2014/main" id="{91723999-AAD3-49C1-A6CB-DFDA9681500F}"/>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38" name="TextBox 37">
            <a:extLst>
              <a:ext uri="{FF2B5EF4-FFF2-40B4-BE49-F238E27FC236}">
                <a16:creationId xmlns:a16="http://schemas.microsoft.com/office/drawing/2014/main" id="{AFDCE36F-B581-4936-B982-4F47FDB5E185}"/>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39" name="TextBox 38">
            <a:extLst>
              <a:ext uri="{FF2B5EF4-FFF2-40B4-BE49-F238E27FC236}">
                <a16:creationId xmlns:a16="http://schemas.microsoft.com/office/drawing/2014/main" id="{E0631B5B-A54C-4B8B-A430-77E4470F06EE}"/>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40" name="TextBox 39">
            <a:extLst>
              <a:ext uri="{FF2B5EF4-FFF2-40B4-BE49-F238E27FC236}">
                <a16:creationId xmlns:a16="http://schemas.microsoft.com/office/drawing/2014/main" id="{09ADE383-F661-48D2-8A3D-30B8C80F1C64}"/>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41" name="TextBox 40">
            <a:extLst>
              <a:ext uri="{FF2B5EF4-FFF2-40B4-BE49-F238E27FC236}">
                <a16:creationId xmlns:a16="http://schemas.microsoft.com/office/drawing/2014/main" id="{DCAB70A5-3107-4249-A967-EF845F704F71}"/>
              </a:ext>
            </a:extLst>
          </p:cNvPr>
          <p:cNvSpPr txBox="1"/>
          <p:nvPr/>
        </p:nvSpPr>
        <p:spPr>
          <a:xfrm>
            <a:off x="6262916"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42" name="TextBox 41">
            <a:extLst>
              <a:ext uri="{FF2B5EF4-FFF2-40B4-BE49-F238E27FC236}">
                <a16:creationId xmlns:a16="http://schemas.microsoft.com/office/drawing/2014/main" id="{73585134-36F3-4931-8E1B-E8A42DA51888}"/>
              </a:ext>
            </a:extLst>
          </p:cNvPr>
          <p:cNvSpPr txBox="1"/>
          <p:nvPr/>
        </p:nvSpPr>
        <p:spPr>
          <a:xfrm>
            <a:off x="6255660"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43" name="TextBox 42">
            <a:extLst>
              <a:ext uri="{FF2B5EF4-FFF2-40B4-BE49-F238E27FC236}">
                <a16:creationId xmlns:a16="http://schemas.microsoft.com/office/drawing/2014/main" id="{40CFF01E-3D8E-430E-92A4-044CA15D5E1D}"/>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45" name="TextBox 44">
            <a:extLst>
              <a:ext uri="{FF2B5EF4-FFF2-40B4-BE49-F238E27FC236}">
                <a16:creationId xmlns:a16="http://schemas.microsoft.com/office/drawing/2014/main" id="{AC343CF7-E1F3-4A2B-874A-C25D79158E98}"/>
              </a:ext>
            </a:extLst>
          </p:cNvPr>
          <p:cNvSpPr txBox="1"/>
          <p:nvPr/>
        </p:nvSpPr>
        <p:spPr>
          <a:xfrm>
            <a:off x="5943601" y="4289754"/>
            <a:ext cx="2971800" cy="1015663"/>
          </a:xfrm>
          <a:prstGeom prst="rect">
            <a:avLst/>
          </a:prstGeom>
          <a:noFill/>
        </p:spPr>
        <p:txBody>
          <a:bodyPr wrap="square" rtlCol="0">
            <a:spAutoFit/>
          </a:bodyPr>
          <a:lstStyle/>
          <a:p>
            <a:pPr algn="ctr"/>
            <a:r>
              <a:rPr lang="en-US" sz="2000" b="1" dirty="0"/>
              <a:t>To help you out, see this list of identified attacks types</a:t>
            </a:r>
            <a:endParaRPr lang="en-US" sz="2000" dirty="0"/>
          </a:p>
        </p:txBody>
      </p:sp>
    </p:spTree>
    <p:extLst>
      <p:ext uri="{BB962C8B-B14F-4D97-AF65-F5344CB8AC3E}">
        <p14:creationId xmlns:p14="http://schemas.microsoft.com/office/powerpoint/2010/main" val="3614685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#2</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Defending the Wall (Analyzed)</a:t>
            </a:r>
          </a:p>
        </p:txBody>
      </p:sp>
    </p:spTree>
    <p:extLst>
      <p:ext uri="{BB962C8B-B14F-4D97-AF65-F5344CB8AC3E}">
        <p14:creationId xmlns:p14="http://schemas.microsoft.com/office/powerpoint/2010/main" val="2352596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16" name="TextBox 15">
            <a:extLst>
              <a:ext uri="{FF2B5EF4-FFF2-40B4-BE49-F238E27FC236}">
                <a16:creationId xmlns:a16="http://schemas.microsoft.com/office/drawing/2014/main" id="{656FBDED-272E-4036-8AAB-EDC022D84158}"/>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17" name="TextBox 16">
            <a:extLst>
              <a:ext uri="{FF2B5EF4-FFF2-40B4-BE49-F238E27FC236}">
                <a16:creationId xmlns:a16="http://schemas.microsoft.com/office/drawing/2014/main" id="{236D7AA2-14E9-4343-91F4-6433F0BEE0EC}"/>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18" name="TextBox 17">
            <a:extLst>
              <a:ext uri="{FF2B5EF4-FFF2-40B4-BE49-F238E27FC236}">
                <a16:creationId xmlns:a16="http://schemas.microsoft.com/office/drawing/2014/main" id="{AAAB7FF0-EDF8-483C-A13E-05097F56CFD7}"/>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23" name="TextBox 22">
            <a:extLst>
              <a:ext uri="{FF2B5EF4-FFF2-40B4-BE49-F238E27FC236}">
                <a16:creationId xmlns:a16="http://schemas.microsoft.com/office/drawing/2014/main" id="{A8BD750B-7FFA-4341-B547-5E6A2A875047}"/>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24" name="TextBox 23">
            <a:extLst>
              <a:ext uri="{FF2B5EF4-FFF2-40B4-BE49-F238E27FC236}">
                <a16:creationId xmlns:a16="http://schemas.microsoft.com/office/drawing/2014/main" id="{718FAC4F-0F99-4500-AEAA-1ACB260AA6AA}"/>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25" name="TextBox 24">
            <a:extLst>
              <a:ext uri="{FF2B5EF4-FFF2-40B4-BE49-F238E27FC236}">
                <a16:creationId xmlns:a16="http://schemas.microsoft.com/office/drawing/2014/main" id="{5640F40F-C7C7-4920-A12C-CF7FB419E442}"/>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27" name="TextBox 26">
            <a:extLst>
              <a:ext uri="{FF2B5EF4-FFF2-40B4-BE49-F238E27FC236}">
                <a16:creationId xmlns:a16="http://schemas.microsoft.com/office/drawing/2014/main" id="{1C3881F2-1D28-4B7C-BB43-0462A617EC3D}"/>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28" name="TextBox 27">
            <a:extLst>
              <a:ext uri="{FF2B5EF4-FFF2-40B4-BE49-F238E27FC236}">
                <a16:creationId xmlns:a16="http://schemas.microsoft.com/office/drawing/2014/main" id="{6F6DFDDE-8855-478D-B565-A0CA63D05B72}"/>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29" name="TextBox 28">
            <a:extLst>
              <a:ext uri="{FF2B5EF4-FFF2-40B4-BE49-F238E27FC236}">
                <a16:creationId xmlns:a16="http://schemas.microsoft.com/office/drawing/2014/main" id="{33182EC7-479A-471F-8A96-16D4604AEE8F}"/>
              </a:ext>
            </a:extLst>
          </p:cNvPr>
          <p:cNvSpPr txBox="1"/>
          <p:nvPr/>
        </p:nvSpPr>
        <p:spPr>
          <a:xfrm>
            <a:off x="6262916"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30" name="TextBox 29">
            <a:extLst>
              <a:ext uri="{FF2B5EF4-FFF2-40B4-BE49-F238E27FC236}">
                <a16:creationId xmlns:a16="http://schemas.microsoft.com/office/drawing/2014/main" id="{BE57009F-1C1E-44D7-8C59-13D69D59923E}"/>
              </a:ext>
            </a:extLst>
          </p:cNvPr>
          <p:cNvSpPr txBox="1"/>
          <p:nvPr/>
        </p:nvSpPr>
        <p:spPr>
          <a:xfrm>
            <a:off x="6255660"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31" name="TextBox 30">
            <a:extLst>
              <a:ext uri="{FF2B5EF4-FFF2-40B4-BE49-F238E27FC236}">
                <a16:creationId xmlns:a16="http://schemas.microsoft.com/office/drawing/2014/main" id="{5E240843-564B-4A9F-ABC2-78A82C7480AA}"/>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35" name="TextBox 34">
            <a:extLst>
              <a:ext uri="{FF2B5EF4-FFF2-40B4-BE49-F238E27FC236}">
                <a16:creationId xmlns:a16="http://schemas.microsoft.com/office/drawing/2014/main" id="{A6192413-EA2C-41D5-AB07-854B2AF22E39}"/>
              </a:ext>
            </a:extLst>
          </p:cNvPr>
          <p:cNvSpPr txBox="1"/>
          <p:nvPr/>
        </p:nvSpPr>
        <p:spPr>
          <a:xfrm>
            <a:off x="5985331" y="4244371"/>
            <a:ext cx="2971800" cy="1569660"/>
          </a:xfrm>
          <a:prstGeom prst="rect">
            <a:avLst/>
          </a:prstGeom>
          <a:noFill/>
        </p:spPr>
        <p:txBody>
          <a:bodyPr wrap="square" rtlCol="0">
            <a:spAutoFit/>
          </a:bodyPr>
          <a:lstStyle/>
          <a:p>
            <a:pPr algn="ctr"/>
            <a:r>
              <a:rPr lang="en-US" sz="2400" b="1" dirty="0"/>
              <a:t>Risk Mitigation </a:t>
            </a:r>
            <a:r>
              <a:rPr lang="en-US" sz="2400" dirty="0"/>
              <a:t>begins by looking at all risks and looking for parallels. </a:t>
            </a:r>
          </a:p>
        </p:txBody>
      </p:sp>
    </p:spTree>
    <p:extLst>
      <p:ext uri="{BB962C8B-B14F-4D97-AF65-F5344CB8AC3E}">
        <p14:creationId xmlns:p14="http://schemas.microsoft.com/office/powerpoint/2010/main" val="4019661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26" name="TextBox 25">
            <a:extLst>
              <a:ext uri="{FF2B5EF4-FFF2-40B4-BE49-F238E27FC236}">
                <a16:creationId xmlns:a16="http://schemas.microsoft.com/office/drawing/2014/main" id="{EF8DC775-7F65-4C47-9555-19D55E41B636}"/>
              </a:ext>
            </a:extLst>
          </p:cNvPr>
          <p:cNvSpPr txBox="1"/>
          <p:nvPr/>
        </p:nvSpPr>
        <p:spPr>
          <a:xfrm>
            <a:off x="3200400" y="1271493"/>
            <a:ext cx="5715000" cy="5016758"/>
          </a:xfrm>
          <a:prstGeom prst="rect">
            <a:avLst/>
          </a:prstGeom>
          <a:noFill/>
        </p:spPr>
        <p:txBody>
          <a:bodyPr wrap="square" rtlCol="0">
            <a:spAutoFit/>
          </a:bodyPr>
          <a:lstStyle/>
          <a:p>
            <a:r>
              <a:rPr lang="en-US" sz="2000" b="1" u="sng" dirty="0"/>
              <a:t>User Risk Mitigation</a:t>
            </a:r>
          </a:p>
          <a:p>
            <a:endParaRPr lang="en-US" sz="2000" b="1" u="sng" dirty="0"/>
          </a:p>
          <a:p>
            <a:pPr marL="457200" indent="-457200">
              <a:buFont typeface="+mj-lt"/>
              <a:buAutoNum type="arabicPeriod"/>
            </a:pPr>
            <a:r>
              <a:rPr lang="en-US" sz="2000" dirty="0"/>
              <a:t>Educate all users on dangers of phishing and social engineering</a:t>
            </a:r>
          </a:p>
          <a:p>
            <a:pPr marL="457200" indent="-457200">
              <a:buFont typeface="+mj-lt"/>
              <a:buAutoNum type="arabicPeriod"/>
            </a:pPr>
            <a:endParaRPr lang="en-US" sz="2000" dirty="0"/>
          </a:p>
          <a:p>
            <a:pPr marL="457200" indent="-457200">
              <a:buFont typeface="+mj-lt"/>
              <a:buAutoNum type="arabicPeriod"/>
            </a:pPr>
            <a:r>
              <a:rPr lang="en-US" sz="2000" dirty="0"/>
              <a:t>Ensure passwords are truly unique to website (require characters atypical of other websites).</a:t>
            </a:r>
          </a:p>
          <a:p>
            <a:pPr marL="457200" indent="-457200">
              <a:buFont typeface="+mj-lt"/>
              <a:buAutoNum type="arabicPeriod"/>
            </a:pPr>
            <a:endParaRPr lang="en-US" sz="2000" dirty="0"/>
          </a:p>
          <a:p>
            <a:pPr marL="457200" indent="-457200">
              <a:buFont typeface="+mj-lt"/>
              <a:buAutoNum type="arabicPeriod"/>
            </a:pPr>
            <a:r>
              <a:rPr lang="en-US" sz="2000" dirty="0"/>
              <a:t>Ensure users are using multi-factor authentication (login + phone confirmation). </a:t>
            </a:r>
          </a:p>
          <a:p>
            <a:pPr marL="457200" indent="-457200">
              <a:buFont typeface="+mj-lt"/>
              <a:buAutoNum type="arabicPeriod"/>
            </a:pPr>
            <a:endParaRPr lang="en-US" sz="2000" dirty="0"/>
          </a:p>
          <a:p>
            <a:pPr marL="457200" indent="-457200">
              <a:buFont typeface="+mj-lt"/>
              <a:buAutoNum type="arabicPeriod"/>
            </a:pPr>
            <a:r>
              <a:rPr lang="en-US" sz="2000" dirty="0"/>
              <a:t>Ensure administrators can only access the network from a secure location (on premises).  </a:t>
            </a:r>
          </a:p>
          <a:p>
            <a:pPr marL="457200" indent="-457200">
              <a:buFont typeface="+mj-lt"/>
              <a:buAutoNum type="arabicPeriod"/>
            </a:pPr>
            <a:endParaRPr lang="en-US" sz="2000" dirty="0"/>
          </a:p>
        </p:txBody>
      </p:sp>
    </p:spTree>
    <p:extLst>
      <p:ext uri="{BB962C8B-B14F-4D97-AF65-F5344CB8AC3E}">
        <p14:creationId xmlns:p14="http://schemas.microsoft.com/office/powerpoint/2010/main" val="183630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39" name="TextBox 38">
            <a:extLst>
              <a:ext uri="{FF2B5EF4-FFF2-40B4-BE49-F238E27FC236}">
                <a16:creationId xmlns:a16="http://schemas.microsoft.com/office/drawing/2014/main" id="{61E35ECF-BC33-4ACC-A2B9-F6E8A9B60DA6}"/>
              </a:ext>
            </a:extLst>
          </p:cNvPr>
          <p:cNvSpPr txBox="1"/>
          <p:nvPr/>
        </p:nvSpPr>
        <p:spPr>
          <a:xfrm>
            <a:off x="297544"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40" name="TextBox 39">
            <a:extLst>
              <a:ext uri="{FF2B5EF4-FFF2-40B4-BE49-F238E27FC236}">
                <a16:creationId xmlns:a16="http://schemas.microsoft.com/office/drawing/2014/main" id="{F37EAE14-C318-4826-AA10-7A5275A0C595}"/>
              </a:ext>
            </a:extLst>
          </p:cNvPr>
          <p:cNvSpPr txBox="1"/>
          <p:nvPr/>
        </p:nvSpPr>
        <p:spPr>
          <a:xfrm>
            <a:off x="304800"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41" name="TextBox 40">
            <a:extLst>
              <a:ext uri="{FF2B5EF4-FFF2-40B4-BE49-F238E27FC236}">
                <a16:creationId xmlns:a16="http://schemas.microsoft.com/office/drawing/2014/main" id="{42417FF8-4117-416C-8F0C-DDD26F262262}"/>
              </a:ext>
            </a:extLst>
          </p:cNvPr>
          <p:cNvSpPr txBox="1"/>
          <p:nvPr/>
        </p:nvSpPr>
        <p:spPr>
          <a:xfrm>
            <a:off x="297544"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42" name="TextBox 41">
            <a:extLst>
              <a:ext uri="{FF2B5EF4-FFF2-40B4-BE49-F238E27FC236}">
                <a16:creationId xmlns:a16="http://schemas.microsoft.com/office/drawing/2014/main" id="{10110FA9-BDF9-4CD7-8F3A-5A15370CF811}"/>
              </a:ext>
            </a:extLst>
          </p:cNvPr>
          <p:cNvSpPr txBox="1"/>
          <p:nvPr/>
        </p:nvSpPr>
        <p:spPr>
          <a:xfrm>
            <a:off x="304800" y="871995"/>
            <a:ext cx="2438400" cy="369332"/>
          </a:xfrm>
          <a:prstGeom prst="rect">
            <a:avLst/>
          </a:prstGeom>
          <a:noFill/>
        </p:spPr>
        <p:txBody>
          <a:bodyPr wrap="square" rtlCol="0">
            <a:spAutoFit/>
          </a:bodyPr>
          <a:lstStyle/>
          <a:p>
            <a:pPr algn="ctr"/>
            <a:r>
              <a:rPr lang="en-US" b="1" u="sng" dirty="0"/>
              <a:t>Web Attacks</a:t>
            </a:r>
          </a:p>
        </p:txBody>
      </p:sp>
      <p:sp>
        <p:nvSpPr>
          <p:cNvPr id="43" name="TextBox 42">
            <a:extLst>
              <a:ext uri="{FF2B5EF4-FFF2-40B4-BE49-F238E27FC236}">
                <a16:creationId xmlns:a16="http://schemas.microsoft.com/office/drawing/2014/main" id="{69D700F6-9FC3-403D-8699-3ACC3DCE3427}"/>
              </a:ext>
            </a:extLst>
          </p:cNvPr>
          <p:cNvSpPr txBox="1"/>
          <p:nvPr/>
        </p:nvSpPr>
        <p:spPr>
          <a:xfrm>
            <a:off x="315686"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44" name="TextBox 43">
            <a:extLst>
              <a:ext uri="{FF2B5EF4-FFF2-40B4-BE49-F238E27FC236}">
                <a16:creationId xmlns:a16="http://schemas.microsoft.com/office/drawing/2014/main" id="{4E2D9680-4516-4FF5-974C-8B781B9DDE99}"/>
              </a:ext>
            </a:extLst>
          </p:cNvPr>
          <p:cNvSpPr txBox="1"/>
          <p:nvPr/>
        </p:nvSpPr>
        <p:spPr>
          <a:xfrm>
            <a:off x="322942"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45" name="TextBox 44">
            <a:extLst>
              <a:ext uri="{FF2B5EF4-FFF2-40B4-BE49-F238E27FC236}">
                <a16:creationId xmlns:a16="http://schemas.microsoft.com/office/drawing/2014/main" id="{1D4423A4-8824-47CC-87FE-24E4AB5E92E6}"/>
              </a:ext>
            </a:extLst>
          </p:cNvPr>
          <p:cNvSpPr txBox="1"/>
          <p:nvPr/>
        </p:nvSpPr>
        <p:spPr>
          <a:xfrm>
            <a:off x="322942" y="3777734"/>
            <a:ext cx="2438400" cy="369332"/>
          </a:xfrm>
          <a:prstGeom prst="rect">
            <a:avLst/>
          </a:prstGeom>
          <a:noFill/>
          <a:ln>
            <a:noFill/>
          </a:ln>
        </p:spPr>
        <p:txBody>
          <a:bodyPr wrap="square" rtlCol="0">
            <a:spAutoFit/>
          </a:bodyPr>
          <a:lstStyle/>
          <a:p>
            <a:pPr algn="ctr"/>
            <a:r>
              <a:rPr lang="en-US" b="1" u="sng" dirty="0"/>
              <a:t>Server</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200400" y="871995"/>
            <a:ext cx="5715000" cy="5078313"/>
          </a:xfrm>
          <a:prstGeom prst="rect">
            <a:avLst/>
          </a:prstGeom>
          <a:noFill/>
        </p:spPr>
        <p:txBody>
          <a:bodyPr wrap="square" rtlCol="0">
            <a:spAutoFit/>
          </a:bodyPr>
          <a:lstStyle/>
          <a:p>
            <a:r>
              <a:rPr lang="en-US" b="1" u="sng" dirty="0"/>
              <a:t>Web and Server Risk Mitigation</a:t>
            </a:r>
          </a:p>
          <a:p>
            <a:endParaRPr lang="en-US" b="1" u="sng" dirty="0"/>
          </a:p>
          <a:p>
            <a:pPr marL="457200" indent="-457200">
              <a:buFont typeface="+mj-lt"/>
              <a:buAutoNum type="arabicPeriod" startAt="5"/>
            </a:pPr>
            <a:r>
              <a:rPr lang="en-US" dirty="0"/>
              <a:t>Ensure passwords used are </a:t>
            </a:r>
            <a:r>
              <a:rPr lang="en-US" i="1" dirty="0"/>
              <a:t>strong</a:t>
            </a:r>
            <a:r>
              <a:rPr lang="en-US" dirty="0"/>
              <a:t> (alphanumeric + symbols).</a:t>
            </a:r>
          </a:p>
          <a:p>
            <a:pPr marL="457200" indent="-457200">
              <a:buFont typeface="+mj-lt"/>
              <a:buAutoNum type="arabicPeriod" startAt="5"/>
            </a:pPr>
            <a:endParaRPr lang="en-US" dirty="0"/>
          </a:p>
          <a:p>
            <a:pPr marL="457200" indent="-457200">
              <a:buFont typeface="+mj-lt"/>
              <a:buAutoNum type="arabicPeriod" startAt="5"/>
            </a:pPr>
            <a:r>
              <a:rPr lang="en-US" dirty="0"/>
              <a:t>Ensure login fields do </a:t>
            </a:r>
            <a:r>
              <a:rPr lang="en-US" i="1" dirty="0"/>
              <a:t>not </a:t>
            </a:r>
            <a:r>
              <a:rPr lang="en-US" dirty="0"/>
              <a:t>accept any code insertions. </a:t>
            </a:r>
          </a:p>
          <a:p>
            <a:pPr marL="457200" indent="-457200">
              <a:buFont typeface="+mj-lt"/>
              <a:buAutoNum type="arabicPeriod" startAt="5"/>
            </a:pPr>
            <a:endParaRPr lang="en-US" dirty="0"/>
          </a:p>
          <a:p>
            <a:pPr marL="457200" indent="-457200">
              <a:buFont typeface="+mj-lt"/>
              <a:buAutoNum type="arabicPeriod" startAt="5"/>
            </a:pPr>
            <a:r>
              <a:rPr lang="en-US" dirty="0"/>
              <a:t>Ensure users are immediately signed off upon closing a browser. (No preservation of login after 30 seconds of inactivity). </a:t>
            </a:r>
          </a:p>
          <a:p>
            <a:pPr marL="457200" indent="-457200">
              <a:buFont typeface="+mj-lt"/>
              <a:buAutoNum type="arabicPeriod" startAt="5"/>
            </a:pPr>
            <a:endParaRPr lang="en-US" dirty="0"/>
          </a:p>
          <a:p>
            <a:pPr marL="457200" indent="-457200">
              <a:buFont typeface="+mj-lt"/>
              <a:buAutoNum type="arabicPeriod" startAt="5"/>
            </a:pPr>
            <a:r>
              <a:rPr lang="en-US" dirty="0"/>
              <a:t>Ensure all servers are routinely patched against latest known vulnerabilities.</a:t>
            </a:r>
          </a:p>
          <a:p>
            <a:pPr marL="457200" indent="-457200">
              <a:buFont typeface="+mj-lt"/>
              <a:buAutoNum type="arabicPeriod" startAt="5"/>
            </a:pPr>
            <a:endParaRPr lang="en-US" dirty="0"/>
          </a:p>
          <a:p>
            <a:pPr marL="457200" indent="-457200">
              <a:buFont typeface="+mj-lt"/>
              <a:buAutoNum type="arabicPeriod" startAt="5"/>
            </a:pPr>
            <a:r>
              <a:rPr lang="en-US" dirty="0"/>
              <a:t>Ensure physical access to servers is protected by multiple forms of authentication (login + biometric).</a:t>
            </a:r>
          </a:p>
        </p:txBody>
      </p:sp>
    </p:spTree>
    <p:extLst>
      <p:ext uri="{BB962C8B-B14F-4D97-AF65-F5344CB8AC3E}">
        <p14:creationId xmlns:p14="http://schemas.microsoft.com/office/powerpoint/2010/main" val="39268249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200400" y="871995"/>
            <a:ext cx="5715000" cy="3816429"/>
          </a:xfrm>
          <a:prstGeom prst="rect">
            <a:avLst/>
          </a:prstGeom>
          <a:noFill/>
        </p:spPr>
        <p:txBody>
          <a:bodyPr wrap="square" rtlCol="0">
            <a:spAutoFit/>
          </a:bodyPr>
          <a:lstStyle/>
          <a:p>
            <a:r>
              <a:rPr lang="en-US" sz="2200" b="1" u="sng" dirty="0"/>
              <a:t>Database Risk Mitigation</a:t>
            </a:r>
          </a:p>
          <a:p>
            <a:endParaRPr lang="en-US" sz="2200" b="1" u="sng" dirty="0"/>
          </a:p>
          <a:p>
            <a:pPr marL="457200" indent="-457200">
              <a:buFont typeface="+mj-lt"/>
              <a:buAutoNum type="arabicPeriod" startAt="10"/>
            </a:pPr>
            <a:r>
              <a:rPr lang="en-US" sz="2200" dirty="0"/>
              <a:t>Ensure that all data stored in the database is encrypted and cannot be read without additional </a:t>
            </a:r>
            <a:r>
              <a:rPr lang="en-US" sz="2200" dirty="0" err="1"/>
              <a:t>credentialling</a:t>
            </a:r>
            <a:r>
              <a:rPr lang="en-US" sz="2200" dirty="0"/>
              <a:t> information.</a:t>
            </a:r>
          </a:p>
          <a:p>
            <a:pPr marL="457200" indent="-457200">
              <a:buFont typeface="+mj-lt"/>
              <a:buAutoNum type="arabicPeriod" startAt="10"/>
            </a:pPr>
            <a:endParaRPr lang="en-US" sz="2200" dirty="0"/>
          </a:p>
          <a:p>
            <a:pPr marL="457200" indent="-457200">
              <a:buFont typeface="+mj-lt"/>
              <a:buAutoNum type="arabicPeriod" startAt="10"/>
            </a:pPr>
            <a:r>
              <a:rPr lang="en-US" sz="2200" dirty="0"/>
              <a:t>Ensure that all cloud security platforms follow best practices for security implementation.</a:t>
            </a:r>
          </a:p>
          <a:p>
            <a:pPr marL="457200" indent="-457200">
              <a:buFont typeface="+mj-lt"/>
              <a:buAutoNum type="arabicPeriod" startAt="10"/>
            </a:pPr>
            <a:endParaRPr lang="en-US" sz="2200" dirty="0"/>
          </a:p>
        </p:txBody>
      </p:sp>
      <p:sp>
        <p:nvSpPr>
          <p:cNvPr id="11" name="TextBox 10">
            <a:extLst>
              <a:ext uri="{FF2B5EF4-FFF2-40B4-BE49-F238E27FC236}">
                <a16:creationId xmlns:a16="http://schemas.microsoft.com/office/drawing/2014/main" id="{F75576CC-7385-4B89-8890-B540FB069324}"/>
              </a:ext>
            </a:extLst>
          </p:cNvPr>
          <p:cNvSpPr txBox="1"/>
          <p:nvPr/>
        </p:nvSpPr>
        <p:spPr>
          <a:xfrm>
            <a:off x="297544"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12" name="TextBox 11">
            <a:extLst>
              <a:ext uri="{FF2B5EF4-FFF2-40B4-BE49-F238E27FC236}">
                <a16:creationId xmlns:a16="http://schemas.microsoft.com/office/drawing/2014/main" id="{70056151-599C-45A1-BAF3-B2DD98005D0F}"/>
              </a:ext>
            </a:extLst>
          </p:cNvPr>
          <p:cNvSpPr txBox="1"/>
          <p:nvPr/>
        </p:nvSpPr>
        <p:spPr>
          <a:xfrm>
            <a:off x="304800"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13" name="TextBox 12">
            <a:extLst>
              <a:ext uri="{FF2B5EF4-FFF2-40B4-BE49-F238E27FC236}">
                <a16:creationId xmlns:a16="http://schemas.microsoft.com/office/drawing/2014/main" id="{0B07B5AB-20BA-469F-9800-362A122AFA79}"/>
              </a:ext>
            </a:extLst>
          </p:cNvPr>
          <p:cNvSpPr txBox="1"/>
          <p:nvPr/>
        </p:nvSpPr>
        <p:spPr>
          <a:xfrm>
            <a:off x="297544"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14" name="TextBox 13">
            <a:extLst>
              <a:ext uri="{FF2B5EF4-FFF2-40B4-BE49-F238E27FC236}">
                <a16:creationId xmlns:a16="http://schemas.microsoft.com/office/drawing/2014/main" id="{2008735B-F44F-4AB9-8972-E6FA49F19558}"/>
              </a:ext>
            </a:extLst>
          </p:cNvPr>
          <p:cNvSpPr txBox="1"/>
          <p:nvPr/>
        </p:nvSpPr>
        <p:spPr>
          <a:xfrm>
            <a:off x="304800" y="871995"/>
            <a:ext cx="2438400" cy="369332"/>
          </a:xfrm>
          <a:prstGeom prst="rect">
            <a:avLst/>
          </a:prstGeom>
          <a:noFill/>
        </p:spPr>
        <p:txBody>
          <a:bodyPr wrap="square" rtlCol="0">
            <a:spAutoFit/>
          </a:bodyPr>
          <a:lstStyle/>
          <a:p>
            <a:pPr algn="ctr"/>
            <a:r>
              <a:rPr lang="en-US" b="1" u="sng" dirty="0"/>
              <a:t>Database</a:t>
            </a:r>
          </a:p>
        </p:txBody>
      </p:sp>
    </p:spTree>
    <p:extLst>
      <p:ext uri="{BB962C8B-B14F-4D97-AF65-F5344CB8AC3E}">
        <p14:creationId xmlns:p14="http://schemas.microsoft.com/office/powerpoint/2010/main" val="2035178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04800" y="1000285"/>
            <a:ext cx="8610600" cy="3539430"/>
          </a:xfrm>
          <a:prstGeom prst="rect">
            <a:avLst/>
          </a:prstGeom>
          <a:noFill/>
          <a:ln>
            <a:solidFill>
              <a:schemeClr val="tx1"/>
            </a:solidFill>
          </a:ln>
        </p:spPr>
        <p:txBody>
          <a:bodyPr wrap="square" rtlCol="0">
            <a:spAutoFit/>
          </a:bodyPr>
          <a:lstStyle/>
          <a:p>
            <a:r>
              <a:rPr lang="en-US" sz="1400" b="1" u="sng" dirty="0"/>
              <a:t>Suggested Plan:</a:t>
            </a:r>
          </a:p>
          <a:p>
            <a:endParaRPr lang="en-US" sz="1400" b="1" u="sng" dirty="0"/>
          </a:p>
          <a:p>
            <a:pPr marL="457200" indent="-457200">
              <a:buFont typeface="+mj-lt"/>
              <a:buAutoNum type="arabicPeriod"/>
            </a:pPr>
            <a:r>
              <a:rPr lang="en-US" sz="1400" dirty="0"/>
              <a:t>Educate all users on dangers of phishing and social engineering</a:t>
            </a:r>
          </a:p>
          <a:p>
            <a:pPr marL="457200" indent="-457200">
              <a:buFont typeface="+mj-lt"/>
              <a:buAutoNum type="arabicPeriod"/>
            </a:pPr>
            <a:r>
              <a:rPr lang="en-US" sz="1400" dirty="0"/>
              <a:t>Ensure passwords are truly unique to website (require characters atypical of other websites).</a:t>
            </a:r>
          </a:p>
          <a:p>
            <a:pPr marL="457200" indent="-457200">
              <a:buFont typeface="+mj-lt"/>
              <a:buAutoNum type="arabicPeriod"/>
            </a:pPr>
            <a:r>
              <a:rPr lang="en-US" sz="1400" dirty="0"/>
              <a:t>Ensure users are using multi-factor authentication (login + phone confirmation). </a:t>
            </a:r>
          </a:p>
          <a:p>
            <a:pPr marL="457200" indent="-457200">
              <a:buFont typeface="+mj-lt"/>
              <a:buAutoNum type="arabicPeriod"/>
            </a:pPr>
            <a:r>
              <a:rPr lang="en-US" sz="1400" dirty="0"/>
              <a:t>Ensure administrators can only access the network from a secure location (on premises). </a:t>
            </a:r>
            <a:endParaRPr lang="en-US" sz="1400" b="1" u="sng" dirty="0"/>
          </a:p>
          <a:p>
            <a:pPr marL="457200" indent="-457200">
              <a:buFont typeface="+mj-lt"/>
              <a:buAutoNum type="arabicPeriod" startAt="5"/>
            </a:pPr>
            <a:r>
              <a:rPr lang="en-US" sz="1400" dirty="0"/>
              <a:t>Ensure passwords used are </a:t>
            </a:r>
            <a:r>
              <a:rPr lang="en-US" sz="1400" i="1" dirty="0"/>
              <a:t>strong</a:t>
            </a:r>
            <a:r>
              <a:rPr lang="en-US" sz="1400" dirty="0"/>
              <a:t> (alphanumeric + symbols).</a:t>
            </a:r>
          </a:p>
          <a:p>
            <a:pPr marL="457200" indent="-457200">
              <a:buFont typeface="+mj-lt"/>
              <a:buAutoNum type="arabicPeriod" startAt="5"/>
            </a:pPr>
            <a:r>
              <a:rPr lang="en-US" sz="1400" dirty="0"/>
              <a:t>Ensure login fields do </a:t>
            </a:r>
            <a:r>
              <a:rPr lang="en-US" sz="1400" i="1" dirty="0"/>
              <a:t>not </a:t>
            </a:r>
            <a:r>
              <a:rPr lang="en-US" sz="1400" dirty="0"/>
              <a:t>accept any code insertions. </a:t>
            </a:r>
          </a:p>
          <a:p>
            <a:pPr marL="457200" indent="-457200">
              <a:buFont typeface="+mj-lt"/>
              <a:buAutoNum type="arabicPeriod" startAt="5"/>
            </a:pPr>
            <a:r>
              <a:rPr lang="en-US" sz="1400" dirty="0"/>
              <a:t>Ensure users are immediately signed off upon closing a browser. (No preservation of login after 30 seconds of inactivity). </a:t>
            </a:r>
          </a:p>
          <a:p>
            <a:pPr marL="457200" indent="-457200">
              <a:buFont typeface="+mj-lt"/>
              <a:buAutoNum type="arabicPeriod" startAt="5"/>
            </a:pPr>
            <a:r>
              <a:rPr lang="en-US" sz="1400" dirty="0"/>
              <a:t>Ensure all servers are routinely patched against latest known vulnerabilities.</a:t>
            </a:r>
          </a:p>
          <a:p>
            <a:pPr marL="457200" indent="-457200">
              <a:buFont typeface="+mj-lt"/>
              <a:buAutoNum type="arabicPeriod" startAt="5"/>
            </a:pPr>
            <a:r>
              <a:rPr lang="en-US" sz="1400" dirty="0"/>
              <a:t>Ensure physical access to servers is protected by multiple forms of authentication (login + biometric).</a:t>
            </a:r>
          </a:p>
          <a:p>
            <a:pPr marL="457200" indent="-457200">
              <a:buFont typeface="+mj-lt"/>
              <a:buAutoNum type="arabicPeriod" startAt="5"/>
            </a:pPr>
            <a:r>
              <a:rPr lang="en-US" sz="1400" dirty="0"/>
              <a:t>Ensure that all data stored in the database is encrypted and cannot be read without additional login information.</a:t>
            </a:r>
          </a:p>
          <a:p>
            <a:pPr marL="457200" indent="-457200">
              <a:buFont typeface="+mj-lt"/>
              <a:buAutoNum type="arabicPeriod" startAt="5"/>
            </a:pPr>
            <a:r>
              <a:rPr lang="en-US" sz="1400" dirty="0"/>
              <a:t>Ensure that all cloud security platforms follow best practices for security implementation.</a:t>
            </a:r>
          </a:p>
          <a:p>
            <a:pPr marL="457200" indent="-457200">
              <a:buFont typeface="+mj-lt"/>
              <a:buAutoNum type="arabicPeriod" startAt="9"/>
            </a:pPr>
            <a:endParaRPr lang="en-US" sz="1400" dirty="0"/>
          </a:p>
        </p:txBody>
      </p:sp>
      <p:sp>
        <p:nvSpPr>
          <p:cNvPr id="8" name="TextBox 7">
            <a:extLst>
              <a:ext uri="{FF2B5EF4-FFF2-40B4-BE49-F238E27FC236}">
                <a16:creationId xmlns:a16="http://schemas.microsoft.com/office/drawing/2014/main" id="{47C01A49-3DD6-4B34-8979-D139AE5CC14D}"/>
              </a:ext>
            </a:extLst>
          </p:cNvPr>
          <p:cNvSpPr txBox="1"/>
          <p:nvPr/>
        </p:nvSpPr>
        <p:spPr>
          <a:xfrm>
            <a:off x="247575" y="4914721"/>
            <a:ext cx="8725050" cy="1200329"/>
          </a:xfrm>
          <a:prstGeom prst="rect">
            <a:avLst/>
          </a:prstGeom>
          <a:noFill/>
        </p:spPr>
        <p:txBody>
          <a:bodyPr wrap="square" rtlCol="0">
            <a:spAutoFit/>
          </a:bodyPr>
          <a:lstStyle/>
          <a:p>
            <a:pPr algn="ctr"/>
            <a:r>
              <a:rPr lang="en-US" sz="2400" dirty="0"/>
              <a:t>As Security Professionals we will make our </a:t>
            </a:r>
            <a:r>
              <a:rPr lang="en-US" sz="2400" b="1" dirty="0"/>
              <a:t>recommendations</a:t>
            </a:r>
            <a:r>
              <a:rPr lang="en-US" sz="2400" dirty="0"/>
              <a:t> based on observed risks and, in conjunction, with our clients make decisions on the best course of action. </a:t>
            </a:r>
          </a:p>
        </p:txBody>
      </p:sp>
    </p:spTree>
    <p:extLst>
      <p:ext uri="{BB962C8B-B14F-4D97-AF65-F5344CB8AC3E}">
        <p14:creationId xmlns:p14="http://schemas.microsoft.com/office/powerpoint/2010/main" val="3437769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14811</TotalTime>
  <Words>3001</Words>
  <Application>Microsoft Macintosh PowerPoint</Application>
  <PresentationFormat>On-screen Show (4:3)</PresentationFormat>
  <Paragraphs>495</Paragraphs>
  <Slides>105</Slides>
  <Notes>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Arial</vt:lpstr>
      <vt:lpstr>Calibri</vt:lpstr>
      <vt:lpstr>Courier New</vt:lpstr>
      <vt:lpstr>Mangal</vt:lpstr>
      <vt:lpstr>Roboto</vt:lpstr>
      <vt:lpstr>Wingdings</vt:lpstr>
      <vt:lpstr>Trilogy_Class_Template</vt:lpstr>
      <vt:lpstr>The Zen of Cybersecurity</vt:lpstr>
      <vt:lpstr>Quick Introduction! </vt:lpstr>
      <vt:lpstr>Instructor = … ?</vt:lpstr>
      <vt:lpstr>Things I’ve Worked On…</vt:lpstr>
      <vt:lpstr>The Rising Cyber Threat</vt:lpstr>
      <vt:lpstr>PowerPoint Presentation</vt:lpstr>
      <vt:lpstr>Reason 1: Explosive Growth in Dependence on IT </vt:lpstr>
      <vt:lpstr>Reason 2: More Users (Targets) on Connected Devices</vt:lpstr>
      <vt:lpstr>Reason 3: Better Tools for Bigger Damage</vt:lpstr>
      <vt:lpstr>Reason 4: Significant Investment by Bad Actors</vt:lpstr>
      <vt:lpstr>Reason 5: Dire Shortage of Skilled Professionals</vt:lpstr>
      <vt:lpstr>Defining Cybersecurity</vt:lpstr>
      <vt:lpstr>PowerPoint Presentation</vt:lpstr>
      <vt:lpstr>Everyone’s First Thought</vt:lpstr>
      <vt:lpstr>Everyone’s Second Thought</vt:lpstr>
      <vt:lpstr>PowerPoint Presentation</vt:lpstr>
      <vt:lpstr>PowerPoint Presentation</vt:lpstr>
      <vt:lpstr>PowerPoint Presentation</vt:lpstr>
      <vt:lpstr>A Harmless USB?</vt:lpstr>
      <vt:lpstr>A Harmless USB?</vt:lpstr>
      <vt:lpstr>A Harmless USB?</vt:lpstr>
      <vt:lpstr>PowerPoint Presentation</vt:lpstr>
      <vt:lpstr>A Harmless USB?</vt:lpstr>
      <vt:lpstr>A Harmless USB?</vt:lpstr>
      <vt:lpstr>Know Thy Threats</vt:lpstr>
      <vt:lpstr>PowerPoint Presentation</vt:lpstr>
      <vt:lpstr>The (Old) Castle Model of Security</vt:lpstr>
      <vt:lpstr>The (New) Assumed Breach Model of Security</vt:lpstr>
      <vt:lpstr>The Tools to Mitigate Risk</vt:lpstr>
      <vt:lpstr>Course Overview</vt:lpstr>
      <vt:lpstr>Our Future Toolbelt</vt:lpstr>
      <vt:lpstr>Daily Routine</vt:lpstr>
      <vt:lpstr>Daily Routine</vt:lpstr>
      <vt:lpstr>Curriculum At-A-Glance</vt:lpstr>
      <vt:lpstr>Example Activity: Build A Password Cracker</vt:lpstr>
      <vt:lpstr>Example Activity: Analyze Network Traffic for Malware</vt:lpstr>
      <vt:lpstr>Example Activity: Encryption / Decryption Systems</vt:lpstr>
      <vt:lpstr>Example Activity: Web Application Hardening</vt:lpstr>
      <vt:lpstr>Example Activity: Identify Vulnerabilities in Unpatched Systems</vt:lpstr>
      <vt:lpstr>Example Activity: Cybersecurity Policy and Strategy</vt:lpstr>
      <vt:lpstr>Helpful Tips</vt:lpstr>
      <vt:lpstr>Tip #1: Embrace Your Inner Toddler</vt:lpstr>
      <vt:lpstr>Tip #2: Brace Yourself for Doubt, Challenge, and Confusion </vt:lpstr>
      <vt:lpstr>Tip #2: Brace Yourself for Doubt, Challenge, and Confusion </vt:lpstr>
      <vt:lpstr>Tip #3: Relish the Novice Experience</vt:lpstr>
      <vt:lpstr>Tip #4: Find a Community Now!</vt:lpstr>
      <vt:lpstr>Tip #5: Put in the Hours (And the Effort) </vt:lpstr>
      <vt:lpstr>Tip #6: Celebrate Your Successes!</vt:lpstr>
      <vt:lpstr>PowerPoint Presentation</vt:lpstr>
      <vt:lpstr>PowerPoint Presentation</vt:lpstr>
      <vt:lpstr>Break!</vt:lpstr>
      <vt:lpstr>Security Challenge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Challenge #1</vt:lpstr>
      <vt:lpstr>PowerPoint Presentation</vt:lpstr>
      <vt:lpstr>Step 1: Assess the Targets</vt:lpstr>
      <vt:lpstr>Step 1: Assess the Targets</vt:lpstr>
      <vt:lpstr>Step 1: Assess the Targets</vt:lpstr>
      <vt:lpstr>Step 1: Assess the Targets</vt:lpstr>
      <vt:lpstr>Step 1: Assess the Targets</vt:lpstr>
      <vt:lpstr>Step 1: Assess the Targets</vt:lpstr>
      <vt:lpstr>PowerPoint Presentation</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Security Challenge #2</vt:lpstr>
      <vt:lpstr>PowerPoint Presentation</vt:lpstr>
      <vt:lpstr>PowerPoint Presentation</vt:lpstr>
      <vt:lpstr>PowerPoint Presentation</vt:lpstr>
      <vt:lpstr>Security Challenge #2</vt:lpstr>
      <vt:lpstr>Step 3: Risk Mitigation Plan</vt:lpstr>
      <vt:lpstr>Step 3: Risk Mitigation Plan</vt:lpstr>
      <vt:lpstr>Step 3: Risk Mitigation Plan</vt:lpstr>
      <vt:lpstr>Step 3: Risk Mitigation Plan</vt:lpstr>
      <vt:lpstr>Step 3: Risk Mitigation Plan</vt:lpstr>
      <vt:lpstr>Cybersecurity Framework</vt:lpstr>
      <vt:lpstr>Our Cybersecurity Framework from Today</vt:lpstr>
      <vt:lpstr>NIST Cybersecurity Framework</vt:lpstr>
      <vt:lpstr>Next Class</vt:lpstr>
      <vt:lpstr>PowerPoint Presentation</vt:lpstr>
      <vt:lpstr>Questions / Discussion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Microsoft Office User</cp:lastModifiedBy>
  <cp:revision>2030</cp:revision>
  <cp:lastPrinted>2016-01-30T16:23:56Z</cp:lastPrinted>
  <dcterms:created xsi:type="dcterms:W3CDTF">2015-01-20T17:19:00Z</dcterms:created>
  <dcterms:modified xsi:type="dcterms:W3CDTF">2018-07-30T23:32:58Z</dcterms:modified>
</cp:coreProperties>
</file>